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252" r:id="rId1"/>
  </p:sldMasterIdLst>
  <p:notesMasterIdLst>
    <p:notesMasterId r:id="rId36"/>
  </p:notesMasterIdLst>
  <p:sldIdLst>
    <p:sldId id="468" r:id="rId2"/>
    <p:sldId id="428" r:id="rId3"/>
    <p:sldId id="463" r:id="rId4"/>
    <p:sldId id="442" r:id="rId5"/>
    <p:sldId id="434" r:id="rId6"/>
    <p:sldId id="433" r:id="rId7"/>
    <p:sldId id="469" r:id="rId8"/>
    <p:sldId id="470" r:id="rId9"/>
    <p:sldId id="471" r:id="rId10"/>
    <p:sldId id="472" r:id="rId11"/>
    <p:sldId id="473" r:id="rId12"/>
    <p:sldId id="474" r:id="rId13"/>
    <p:sldId id="475" r:id="rId14"/>
    <p:sldId id="477" r:id="rId15"/>
    <p:sldId id="478" r:id="rId16"/>
    <p:sldId id="438" r:id="rId17"/>
    <p:sldId id="479" r:id="rId18"/>
    <p:sldId id="476" r:id="rId19"/>
    <p:sldId id="480" r:id="rId20"/>
    <p:sldId id="481" r:id="rId21"/>
    <p:sldId id="482" r:id="rId22"/>
    <p:sldId id="483" r:id="rId23"/>
    <p:sldId id="484" r:id="rId24"/>
    <p:sldId id="485" r:id="rId25"/>
    <p:sldId id="486" r:id="rId26"/>
    <p:sldId id="487" r:id="rId27"/>
    <p:sldId id="488" r:id="rId28"/>
    <p:sldId id="489" r:id="rId29"/>
    <p:sldId id="490" r:id="rId30"/>
    <p:sldId id="491" r:id="rId31"/>
    <p:sldId id="266" r:id="rId32"/>
    <p:sldId id="492" r:id="rId33"/>
    <p:sldId id="493" r:id="rId34"/>
    <p:sldId id="494"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00"/>
    <a:srgbClr val="CCFFFF"/>
    <a:srgbClr val="CCFFCC"/>
    <a:srgbClr val="99FF6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97" d="100"/>
          <a:sy n="97" d="100"/>
        </p:scale>
        <p:origin x="104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D9C81F-39C7-40B0-B5A0-9266EA3D0FEA}" type="doc">
      <dgm:prSet loTypeId="urn:microsoft.com/office/officeart/2005/8/layout/vProcess5" loCatId="process" qsTypeId="urn:microsoft.com/office/officeart/2005/8/quickstyle/3d1" qsCatId="3D" csTypeId="urn:microsoft.com/office/officeart/2005/8/colors/colorful3" csCatId="colorful" phldr="1"/>
      <dgm:spPr/>
      <dgm:t>
        <a:bodyPr/>
        <a:lstStyle/>
        <a:p>
          <a:endParaRPr lang="ru-RU"/>
        </a:p>
      </dgm:t>
    </dgm:pt>
    <dgm:pt modelId="{C5EE016A-78EA-4057-BA48-0E6D910A06F4}">
      <dgm:prSet phldrT="[Текст]"/>
      <dgm:spPr/>
      <dgm:t>
        <a:bodyPr/>
        <a:lstStyle/>
        <a:p>
          <a:r>
            <a:rPr lang="kk-KZ" b="1" dirty="0">
              <a:latin typeface="Times New Roman" pitchFamily="18" charset="0"/>
              <a:cs typeface="Times New Roman" pitchFamily="18" charset="0"/>
            </a:rPr>
            <a:t>1.    Микроорганизмдер систематикасының принциптері    </a:t>
          </a:r>
          <a:endParaRPr lang="ru-RU" dirty="0"/>
        </a:p>
      </dgm:t>
    </dgm:pt>
    <dgm:pt modelId="{86C421D3-6DCD-486E-AA40-2D02F6C4C692}" type="parTrans" cxnId="{D9ADCC9D-85CE-45FA-8DDC-FFE98FB880CA}">
      <dgm:prSet/>
      <dgm:spPr/>
      <dgm:t>
        <a:bodyPr/>
        <a:lstStyle/>
        <a:p>
          <a:endParaRPr lang="ru-RU"/>
        </a:p>
      </dgm:t>
    </dgm:pt>
    <dgm:pt modelId="{0CC2B69F-28E1-4A55-A2B6-4BCA7B6FF5E7}" type="sibTrans" cxnId="{D9ADCC9D-85CE-45FA-8DDC-FFE98FB880CA}">
      <dgm:prSet/>
      <dgm:spPr/>
      <dgm:t>
        <a:bodyPr/>
        <a:lstStyle/>
        <a:p>
          <a:endParaRPr lang="ru-RU"/>
        </a:p>
      </dgm:t>
    </dgm:pt>
    <dgm:pt modelId="{909D34E2-74D4-4BDA-8DDC-D8DE9DE6C03A}">
      <dgm:prSet phldrT="[Текст]"/>
      <dgm:spPr/>
      <dgm:t>
        <a:bodyPr/>
        <a:lstStyle/>
        <a:p>
          <a:r>
            <a:rPr lang="kk-KZ" b="1">
              <a:latin typeface="Times New Roman" pitchFamily="18" charset="0"/>
              <a:cs typeface="Times New Roman" pitchFamily="18" charset="0"/>
            </a:rPr>
            <a:t>2.    Микроорганизмдердің клеткалық құрылымының типтері.</a:t>
          </a:r>
          <a:endParaRPr lang="ru-RU" dirty="0"/>
        </a:p>
      </dgm:t>
    </dgm:pt>
    <dgm:pt modelId="{C61B0F63-ADE7-45FB-B265-15E5B74DE1BC}" type="parTrans" cxnId="{8CA90390-81D5-48FA-B576-E8750D524E69}">
      <dgm:prSet/>
      <dgm:spPr/>
      <dgm:t>
        <a:bodyPr/>
        <a:lstStyle/>
        <a:p>
          <a:endParaRPr lang="ru-RU"/>
        </a:p>
      </dgm:t>
    </dgm:pt>
    <dgm:pt modelId="{77AE753F-F314-4C1D-B467-9282FD0EDF41}" type="sibTrans" cxnId="{8CA90390-81D5-48FA-B576-E8750D524E69}">
      <dgm:prSet/>
      <dgm:spPr/>
      <dgm:t>
        <a:bodyPr/>
        <a:lstStyle/>
        <a:p>
          <a:endParaRPr lang="ru-RU"/>
        </a:p>
      </dgm:t>
    </dgm:pt>
    <dgm:pt modelId="{089B1FA8-CDD5-4D22-BCC8-2E94772007B0}">
      <dgm:prSet phldrT="[Текст]"/>
      <dgm:spPr/>
      <dgm:t>
        <a:bodyPr/>
        <a:lstStyle/>
        <a:p>
          <a:r>
            <a:rPr lang="kk-KZ" b="1">
              <a:latin typeface="Times New Roman" pitchFamily="18" charset="0"/>
              <a:cs typeface="Times New Roman" pitchFamily="18" charset="0"/>
            </a:rPr>
            <a:t>3.    Прокариотты (бактериалды) клетканың құрылымы.</a:t>
          </a:r>
          <a:endParaRPr lang="ru-RU" dirty="0"/>
        </a:p>
      </dgm:t>
    </dgm:pt>
    <dgm:pt modelId="{8086C537-95D2-4BC1-AFB6-F765FFAA9968}" type="parTrans" cxnId="{BDBC6A19-429A-4172-80CC-4F354038F802}">
      <dgm:prSet/>
      <dgm:spPr/>
      <dgm:t>
        <a:bodyPr/>
        <a:lstStyle/>
        <a:p>
          <a:endParaRPr lang="ru-RU"/>
        </a:p>
      </dgm:t>
    </dgm:pt>
    <dgm:pt modelId="{6EB6FFAA-DD0C-421F-9844-8AF7808BD486}" type="sibTrans" cxnId="{BDBC6A19-429A-4172-80CC-4F354038F802}">
      <dgm:prSet/>
      <dgm:spPr/>
      <dgm:t>
        <a:bodyPr/>
        <a:lstStyle/>
        <a:p>
          <a:endParaRPr lang="ru-RU"/>
        </a:p>
      </dgm:t>
    </dgm:pt>
    <dgm:pt modelId="{F43D2C6D-9137-40EB-A2C8-797B13544F61}" type="pres">
      <dgm:prSet presAssocID="{8FD9C81F-39C7-40B0-B5A0-9266EA3D0FEA}" presName="outerComposite" presStyleCnt="0">
        <dgm:presLayoutVars>
          <dgm:chMax val="5"/>
          <dgm:dir/>
          <dgm:resizeHandles val="exact"/>
        </dgm:presLayoutVars>
      </dgm:prSet>
      <dgm:spPr/>
    </dgm:pt>
    <dgm:pt modelId="{7DBDA894-15AB-4F8B-AFB1-1AB9BD5CA971}" type="pres">
      <dgm:prSet presAssocID="{8FD9C81F-39C7-40B0-B5A0-9266EA3D0FEA}" presName="dummyMaxCanvas" presStyleCnt="0">
        <dgm:presLayoutVars/>
      </dgm:prSet>
      <dgm:spPr/>
    </dgm:pt>
    <dgm:pt modelId="{6A347CD0-087F-414B-9393-4E5F62DF637A}" type="pres">
      <dgm:prSet presAssocID="{8FD9C81F-39C7-40B0-B5A0-9266EA3D0FEA}" presName="ThreeNodes_1" presStyleLbl="node1" presStyleIdx="0" presStyleCnt="3">
        <dgm:presLayoutVars>
          <dgm:bulletEnabled val="1"/>
        </dgm:presLayoutVars>
      </dgm:prSet>
      <dgm:spPr/>
    </dgm:pt>
    <dgm:pt modelId="{2F759832-70AF-4CF4-9807-ED8EAF840DC7}" type="pres">
      <dgm:prSet presAssocID="{8FD9C81F-39C7-40B0-B5A0-9266EA3D0FEA}" presName="ThreeNodes_2" presStyleLbl="node1" presStyleIdx="1" presStyleCnt="3">
        <dgm:presLayoutVars>
          <dgm:bulletEnabled val="1"/>
        </dgm:presLayoutVars>
      </dgm:prSet>
      <dgm:spPr/>
    </dgm:pt>
    <dgm:pt modelId="{C07B175D-E0B8-4EC9-8418-B412856288FB}" type="pres">
      <dgm:prSet presAssocID="{8FD9C81F-39C7-40B0-B5A0-9266EA3D0FEA}" presName="ThreeNodes_3" presStyleLbl="node1" presStyleIdx="2" presStyleCnt="3">
        <dgm:presLayoutVars>
          <dgm:bulletEnabled val="1"/>
        </dgm:presLayoutVars>
      </dgm:prSet>
      <dgm:spPr/>
    </dgm:pt>
    <dgm:pt modelId="{BFD5FDCC-8F36-4BED-BABF-CA27AA02A271}" type="pres">
      <dgm:prSet presAssocID="{8FD9C81F-39C7-40B0-B5A0-9266EA3D0FEA}" presName="ThreeConn_1-2" presStyleLbl="fgAccFollowNode1" presStyleIdx="0" presStyleCnt="2">
        <dgm:presLayoutVars>
          <dgm:bulletEnabled val="1"/>
        </dgm:presLayoutVars>
      </dgm:prSet>
      <dgm:spPr/>
    </dgm:pt>
    <dgm:pt modelId="{6DC5997C-99D2-4D6A-ACD3-DD9491DFBE66}" type="pres">
      <dgm:prSet presAssocID="{8FD9C81F-39C7-40B0-B5A0-9266EA3D0FEA}" presName="ThreeConn_2-3" presStyleLbl="fgAccFollowNode1" presStyleIdx="1" presStyleCnt="2">
        <dgm:presLayoutVars>
          <dgm:bulletEnabled val="1"/>
        </dgm:presLayoutVars>
      </dgm:prSet>
      <dgm:spPr/>
    </dgm:pt>
    <dgm:pt modelId="{A8F69B66-7379-49B3-9965-9CA0FC4E169C}" type="pres">
      <dgm:prSet presAssocID="{8FD9C81F-39C7-40B0-B5A0-9266EA3D0FEA}" presName="ThreeNodes_1_text" presStyleLbl="node1" presStyleIdx="2" presStyleCnt="3">
        <dgm:presLayoutVars>
          <dgm:bulletEnabled val="1"/>
        </dgm:presLayoutVars>
      </dgm:prSet>
      <dgm:spPr/>
    </dgm:pt>
    <dgm:pt modelId="{7593F88A-1CBB-43A7-9819-E9FF398DDD3E}" type="pres">
      <dgm:prSet presAssocID="{8FD9C81F-39C7-40B0-B5A0-9266EA3D0FEA}" presName="ThreeNodes_2_text" presStyleLbl="node1" presStyleIdx="2" presStyleCnt="3">
        <dgm:presLayoutVars>
          <dgm:bulletEnabled val="1"/>
        </dgm:presLayoutVars>
      </dgm:prSet>
      <dgm:spPr/>
    </dgm:pt>
    <dgm:pt modelId="{5B9B736B-CFF2-46A9-8883-70B87E9729CD}" type="pres">
      <dgm:prSet presAssocID="{8FD9C81F-39C7-40B0-B5A0-9266EA3D0FEA}" presName="ThreeNodes_3_text" presStyleLbl="node1" presStyleIdx="2" presStyleCnt="3">
        <dgm:presLayoutVars>
          <dgm:bulletEnabled val="1"/>
        </dgm:presLayoutVars>
      </dgm:prSet>
      <dgm:spPr/>
    </dgm:pt>
  </dgm:ptLst>
  <dgm:cxnLst>
    <dgm:cxn modelId="{BDBC6A19-429A-4172-80CC-4F354038F802}" srcId="{8FD9C81F-39C7-40B0-B5A0-9266EA3D0FEA}" destId="{089B1FA8-CDD5-4D22-BCC8-2E94772007B0}" srcOrd="2" destOrd="0" parTransId="{8086C537-95D2-4BC1-AFB6-F765FFAA9968}" sibTransId="{6EB6FFAA-DD0C-421F-9844-8AF7808BD486}"/>
    <dgm:cxn modelId="{D7F19058-2DAC-4EB7-917E-A17F0910C2CC}" type="presOf" srcId="{77AE753F-F314-4C1D-B467-9282FD0EDF41}" destId="{6DC5997C-99D2-4D6A-ACD3-DD9491DFBE66}" srcOrd="0" destOrd="0" presId="urn:microsoft.com/office/officeart/2005/8/layout/vProcess5"/>
    <dgm:cxn modelId="{DE151C84-F947-4F9B-BB6E-9D3404CAFB8D}" type="presOf" srcId="{909D34E2-74D4-4BDA-8DDC-D8DE9DE6C03A}" destId="{2F759832-70AF-4CF4-9807-ED8EAF840DC7}" srcOrd="0" destOrd="0" presId="urn:microsoft.com/office/officeart/2005/8/layout/vProcess5"/>
    <dgm:cxn modelId="{23F8DA8E-6E32-4D38-A635-5ADB70F87108}" type="presOf" srcId="{0CC2B69F-28E1-4A55-A2B6-4BCA7B6FF5E7}" destId="{BFD5FDCC-8F36-4BED-BABF-CA27AA02A271}" srcOrd="0" destOrd="0" presId="urn:microsoft.com/office/officeart/2005/8/layout/vProcess5"/>
    <dgm:cxn modelId="{8CA90390-81D5-48FA-B576-E8750D524E69}" srcId="{8FD9C81F-39C7-40B0-B5A0-9266EA3D0FEA}" destId="{909D34E2-74D4-4BDA-8DDC-D8DE9DE6C03A}" srcOrd="1" destOrd="0" parTransId="{C61B0F63-ADE7-45FB-B265-15E5B74DE1BC}" sibTransId="{77AE753F-F314-4C1D-B467-9282FD0EDF41}"/>
    <dgm:cxn modelId="{D9ADCC9D-85CE-45FA-8DDC-FFE98FB880CA}" srcId="{8FD9C81F-39C7-40B0-B5A0-9266EA3D0FEA}" destId="{C5EE016A-78EA-4057-BA48-0E6D910A06F4}" srcOrd="0" destOrd="0" parTransId="{86C421D3-6DCD-486E-AA40-2D02F6C4C692}" sibTransId="{0CC2B69F-28E1-4A55-A2B6-4BCA7B6FF5E7}"/>
    <dgm:cxn modelId="{EFBF419E-7CC3-411F-8788-2A976159A441}" type="presOf" srcId="{089B1FA8-CDD5-4D22-BCC8-2E94772007B0}" destId="{C07B175D-E0B8-4EC9-8418-B412856288FB}" srcOrd="0" destOrd="0" presId="urn:microsoft.com/office/officeart/2005/8/layout/vProcess5"/>
    <dgm:cxn modelId="{1804C8A4-F4F3-40A7-9DDF-A25989DBF2E1}" type="presOf" srcId="{C5EE016A-78EA-4057-BA48-0E6D910A06F4}" destId="{A8F69B66-7379-49B3-9965-9CA0FC4E169C}" srcOrd="1" destOrd="0" presId="urn:microsoft.com/office/officeart/2005/8/layout/vProcess5"/>
    <dgm:cxn modelId="{D85972A8-3E7F-4323-8051-716AF95A3F4B}" type="presOf" srcId="{8FD9C81F-39C7-40B0-B5A0-9266EA3D0FEA}" destId="{F43D2C6D-9137-40EB-A2C8-797B13544F61}" srcOrd="0" destOrd="0" presId="urn:microsoft.com/office/officeart/2005/8/layout/vProcess5"/>
    <dgm:cxn modelId="{4F1A0CBF-6D7D-40B5-976A-4A70E56EC555}" type="presOf" srcId="{089B1FA8-CDD5-4D22-BCC8-2E94772007B0}" destId="{5B9B736B-CFF2-46A9-8883-70B87E9729CD}" srcOrd="1" destOrd="0" presId="urn:microsoft.com/office/officeart/2005/8/layout/vProcess5"/>
    <dgm:cxn modelId="{6B8CA8D0-97C0-4DC8-AFF9-F213DF5B3C6E}" type="presOf" srcId="{C5EE016A-78EA-4057-BA48-0E6D910A06F4}" destId="{6A347CD0-087F-414B-9393-4E5F62DF637A}" srcOrd="0" destOrd="0" presId="urn:microsoft.com/office/officeart/2005/8/layout/vProcess5"/>
    <dgm:cxn modelId="{5EC5ADFD-97C6-4EC1-9E29-88F2E11191F3}" type="presOf" srcId="{909D34E2-74D4-4BDA-8DDC-D8DE9DE6C03A}" destId="{7593F88A-1CBB-43A7-9819-E9FF398DDD3E}" srcOrd="1" destOrd="0" presId="urn:microsoft.com/office/officeart/2005/8/layout/vProcess5"/>
    <dgm:cxn modelId="{51245900-FC9B-485C-AB8C-EBDF0B03A4A2}" type="presParOf" srcId="{F43D2C6D-9137-40EB-A2C8-797B13544F61}" destId="{7DBDA894-15AB-4F8B-AFB1-1AB9BD5CA971}" srcOrd="0" destOrd="0" presId="urn:microsoft.com/office/officeart/2005/8/layout/vProcess5"/>
    <dgm:cxn modelId="{32090500-0B83-46ED-A30F-A107CAAA4619}" type="presParOf" srcId="{F43D2C6D-9137-40EB-A2C8-797B13544F61}" destId="{6A347CD0-087F-414B-9393-4E5F62DF637A}" srcOrd="1" destOrd="0" presId="urn:microsoft.com/office/officeart/2005/8/layout/vProcess5"/>
    <dgm:cxn modelId="{2E470B54-D073-4432-AF95-EC7E0D71861D}" type="presParOf" srcId="{F43D2C6D-9137-40EB-A2C8-797B13544F61}" destId="{2F759832-70AF-4CF4-9807-ED8EAF840DC7}" srcOrd="2" destOrd="0" presId="urn:microsoft.com/office/officeart/2005/8/layout/vProcess5"/>
    <dgm:cxn modelId="{2851345A-426C-46E4-972D-4B7DFF95106D}" type="presParOf" srcId="{F43D2C6D-9137-40EB-A2C8-797B13544F61}" destId="{C07B175D-E0B8-4EC9-8418-B412856288FB}" srcOrd="3" destOrd="0" presId="urn:microsoft.com/office/officeart/2005/8/layout/vProcess5"/>
    <dgm:cxn modelId="{1454EDA5-ECE1-4DAB-9BCD-51249F3E794F}" type="presParOf" srcId="{F43D2C6D-9137-40EB-A2C8-797B13544F61}" destId="{BFD5FDCC-8F36-4BED-BABF-CA27AA02A271}" srcOrd="4" destOrd="0" presId="urn:microsoft.com/office/officeart/2005/8/layout/vProcess5"/>
    <dgm:cxn modelId="{B83ACEF8-9E74-4D33-8534-92BEAE995428}" type="presParOf" srcId="{F43D2C6D-9137-40EB-A2C8-797B13544F61}" destId="{6DC5997C-99D2-4D6A-ACD3-DD9491DFBE66}" srcOrd="5" destOrd="0" presId="urn:microsoft.com/office/officeart/2005/8/layout/vProcess5"/>
    <dgm:cxn modelId="{40FC068E-A2BD-450B-B475-D8AFDC3A7941}" type="presParOf" srcId="{F43D2C6D-9137-40EB-A2C8-797B13544F61}" destId="{A8F69B66-7379-49B3-9965-9CA0FC4E169C}" srcOrd="6" destOrd="0" presId="urn:microsoft.com/office/officeart/2005/8/layout/vProcess5"/>
    <dgm:cxn modelId="{AABC551A-7179-4071-A6B1-E60FAE31C20F}" type="presParOf" srcId="{F43D2C6D-9137-40EB-A2C8-797B13544F61}" destId="{7593F88A-1CBB-43A7-9819-E9FF398DDD3E}" srcOrd="7" destOrd="0" presId="urn:microsoft.com/office/officeart/2005/8/layout/vProcess5"/>
    <dgm:cxn modelId="{7DEFBF75-712A-4284-85F2-134201384084}" type="presParOf" srcId="{F43D2C6D-9137-40EB-A2C8-797B13544F61}" destId="{5B9B736B-CFF2-46A9-8883-70B87E9729C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08E5F13-CAC0-4F74-B041-498D4DC6B805}"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FBFBC7A2-29D0-4F09-A14E-0FD78BD35EF9}">
      <dgm:prSet/>
      <dgm:spPr/>
      <dgm:t>
        <a:bodyPr/>
        <a:lstStyle/>
        <a:p>
          <a:r>
            <a:rPr lang="ru-RU"/>
            <a:t>15-бөлім. Спора түзбейтін жасушаішілік грам-оң таяқшалар. 21 туыс:</a:t>
          </a:r>
          <a:r>
            <a:rPr lang="en-US"/>
            <a:t>Corynebacterium, Mycobacterium, Propionibacterium,Eubacterium, Asotobacterium,Bifidobacterium,Actinomices </a:t>
          </a:r>
          <a:r>
            <a:rPr lang="ru-RU"/>
            <a:t>және т.б.</a:t>
          </a:r>
          <a:endParaRPr lang="en-US"/>
        </a:p>
      </dgm:t>
    </dgm:pt>
    <dgm:pt modelId="{BA703144-4211-4514-A11F-AA39AF1C99FE}" type="parTrans" cxnId="{63D668FA-4312-4874-AFD5-6F0FB4F0A886}">
      <dgm:prSet/>
      <dgm:spPr/>
      <dgm:t>
        <a:bodyPr/>
        <a:lstStyle/>
        <a:p>
          <a:endParaRPr lang="en-US"/>
        </a:p>
      </dgm:t>
    </dgm:pt>
    <dgm:pt modelId="{75908E7B-9216-4360-A2A5-6E1B0681B22A}" type="sibTrans" cxnId="{63D668FA-4312-4874-AFD5-6F0FB4F0A886}">
      <dgm:prSet/>
      <dgm:spPr/>
      <dgm:t>
        <a:bodyPr/>
        <a:lstStyle/>
        <a:p>
          <a:endParaRPr lang="en-US"/>
        </a:p>
      </dgm:t>
    </dgm:pt>
    <dgm:pt modelId="{0F4F0906-E849-447B-8E4E-B280CFF8D7FF}">
      <dgm:prSet/>
      <dgm:spPr/>
      <dgm:t>
        <a:bodyPr/>
        <a:lstStyle/>
        <a:p>
          <a:r>
            <a:rPr lang="ru-RU"/>
            <a:t>16-бөлім. </a:t>
          </a:r>
          <a:r>
            <a:rPr lang="en-US"/>
            <a:t>Mycobacteria. </a:t>
          </a:r>
          <a:r>
            <a:rPr lang="ru-RU"/>
            <a:t>Бір туыс, </a:t>
          </a:r>
          <a:r>
            <a:rPr lang="en-US"/>
            <a:t>Mycobacterio</a:t>
          </a:r>
          <a:r>
            <a:rPr lang="ru-RU"/>
            <a:t>с</a:t>
          </a:r>
          <a:r>
            <a:rPr lang="en-US"/>
            <a:t>eae. </a:t>
          </a:r>
          <a:r>
            <a:rPr lang="ru-RU"/>
            <a:t>Туыстың бір туысы бар,</a:t>
          </a:r>
          <a:r>
            <a:rPr lang="en-US"/>
            <a:t>Mycobacterium, </a:t>
          </a:r>
          <a:r>
            <a:rPr lang="ru-RU"/>
            <a:t>оның құрамында 49 түр бар: </a:t>
          </a:r>
          <a:r>
            <a:rPr lang="en-US"/>
            <a:t>Myc. tuberculosis,</a:t>
          </a:r>
          <a:r>
            <a:rPr lang="kk-KZ"/>
            <a:t> </a:t>
          </a:r>
          <a:r>
            <a:rPr lang="en-US"/>
            <a:t>Myc. bovis, Myc. avium, Myc. paratuberculosis, Myc.lepra </a:t>
          </a:r>
          <a:r>
            <a:rPr lang="ru-RU"/>
            <a:t>және т.б.</a:t>
          </a:r>
          <a:endParaRPr lang="en-US"/>
        </a:p>
      </dgm:t>
    </dgm:pt>
    <dgm:pt modelId="{E8361A5E-4DCC-4049-9109-542077E2B88A}" type="parTrans" cxnId="{ADAE2521-66D0-44E4-9175-283509B05690}">
      <dgm:prSet/>
      <dgm:spPr/>
      <dgm:t>
        <a:bodyPr/>
        <a:lstStyle/>
        <a:p>
          <a:endParaRPr lang="en-US"/>
        </a:p>
      </dgm:t>
    </dgm:pt>
    <dgm:pt modelId="{B93D35CD-618A-4D5E-849D-3D1C8F977933}" type="sibTrans" cxnId="{ADAE2521-66D0-44E4-9175-283509B05690}">
      <dgm:prSet/>
      <dgm:spPr/>
      <dgm:t>
        <a:bodyPr/>
        <a:lstStyle/>
        <a:p>
          <a:endParaRPr lang="en-US"/>
        </a:p>
      </dgm:t>
    </dgm:pt>
    <dgm:pt modelId="{9BBB1A47-4213-4B4F-AEDF-2AF0D7C3C930}">
      <dgm:prSet/>
      <dgm:spPr/>
      <dgm:t>
        <a:bodyPr/>
        <a:lstStyle/>
        <a:p>
          <a:r>
            <a:rPr lang="ru-RU"/>
            <a:t>17-бөлім. </a:t>
          </a:r>
          <a:r>
            <a:rPr lang="en-US"/>
            <a:t>Nocardioforms. </a:t>
          </a:r>
          <a:r>
            <a:rPr lang="ru-RU"/>
            <a:t>Тоғыз туыс:</a:t>
          </a:r>
          <a:r>
            <a:rPr lang="en-US"/>
            <a:t>Nocardia, Pseudococcus, Pseudonocardia </a:t>
          </a:r>
          <a:r>
            <a:rPr lang="ru-RU"/>
            <a:t>және т.б.</a:t>
          </a:r>
          <a:endParaRPr lang="en-US"/>
        </a:p>
      </dgm:t>
    </dgm:pt>
    <dgm:pt modelId="{75BA07B3-E099-47E4-942C-D28B94B61C05}" type="parTrans" cxnId="{F430E1DA-1AA8-48BB-9DF3-96D18995802D}">
      <dgm:prSet/>
      <dgm:spPr/>
      <dgm:t>
        <a:bodyPr/>
        <a:lstStyle/>
        <a:p>
          <a:endParaRPr lang="en-US"/>
        </a:p>
      </dgm:t>
    </dgm:pt>
    <dgm:pt modelId="{A4323FE3-355D-4C10-8394-20AEF20F4410}" type="sibTrans" cxnId="{F430E1DA-1AA8-48BB-9DF3-96D18995802D}">
      <dgm:prSet/>
      <dgm:spPr/>
      <dgm:t>
        <a:bodyPr/>
        <a:lstStyle/>
        <a:p>
          <a:endParaRPr lang="en-US"/>
        </a:p>
      </dgm:t>
    </dgm:pt>
    <dgm:pt modelId="{237711C7-2E99-4D3D-BEDD-7729DC74B006}" type="pres">
      <dgm:prSet presAssocID="{E08E5F13-CAC0-4F74-B041-498D4DC6B805}" presName="Name0" presStyleCnt="0">
        <dgm:presLayoutVars>
          <dgm:dir/>
          <dgm:animLvl val="lvl"/>
          <dgm:resizeHandles val="exact"/>
        </dgm:presLayoutVars>
      </dgm:prSet>
      <dgm:spPr/>
    </dgm:pt>
    <dgm:pt modelId="{0AB7863A-193B-4F59-8147-AD4E0554EE49}" type="pres">
      <dgm:prSet presAssocID="{9BBB1A47-4213-4B4F-AEDF-2AF0D7C3C930}" presName="boxAndChildren" presStyleCnt="0"/>
      <dgm:spPr/>
    </dgm:pt>
    <dgm:pt modelId="{151C705C-F6BC-4AE5-A6ED-C73441DB0A08}" type="pres">
      <dgm:prSet presAssocID="{9BBB1A47-4213-4B4F-AEDF-2AF0D7C3C930}" presName="parentTextBox" presStyleLbl="node1" presStyleIdx="0" presStyleCnt="3"/>
      <dgm:spPr/>
    </dgm:pt>
    <dgm:pt modelId="{20BA58F6-8E2D-4981-A069-BCDDAACF418D}" type="pres">
      <dgm:prSet presAssocID="{B93D35CD-618A-4D5E-849D-3D1C8F977933}" presName="sp" presStyleCnt="0"/>
      <dgm:spPr/>
    </dgm:pt>
    <dgm:pt modelId="{79449DC2-844A-4210-9B66-98F2FCACF8B2}" type="pres">
      <dgm:prSet presAssocID="{0F4F0906-E849-447B-8E4E-B280CFF8D7FF}" presName="arrowAndChildren" presStyleCnt="0"/>
      <dgm:spPr/>
    </dgm:pt>
    <dgm:pt modelId="{D0B1C6F2-A3F0-401D-9886-12EF4EAA52E4}" type="pres">
      <dgm:prSet presAssocID="{0F4F0906-E849-447B-8E4E-B280CFF8D7FF}" presName="parentTextArrow" presStyleLbl="node1" presStyleIdx="1" presStyleCnt="3"/>
      <dgm:spPr/>
    </dgm:pt>
    <dgm:pt modelId="{8139A2CF-EA30-433C-AC92-B628419E6388}" type="pres">
      <dgm:prSet presAssocID="{75908E7B-9216-4360-A2A5-6E1B0681B22A}" presName="sp" presStyleCnt="0"/>
      <dgm:spPr/>
    </dgm:pt>
    <dgm:pt modelId="{BFF0CEE7-BDF5-4F2B-9B8F-DD795A46805C}" type="pres">
      <dgm:prSet presAssocID="{FBFBC7A2-29D0-4F09-A14E-0FD78BD35EF9}" presName="arrowAndChildren" presStyleCnt="0"/>
      <dgm:spPr/>
    </dgm:pt>
    <dgm:pt modelId="{9AE7B331-D51E-4D2F-8B4E-CA59B41E8EB9}" type="pres">
      <dgm:prSet presAssocID="{FBFBC7A2-29D0-4F09-A14E-0FD78BD35EF9}" presName="parentTextArrow" presStyleLbl="node1" presStyleIdx="2" presStyleCnt="3"/>
      <dgm:spPr/>
    </dgm:pt>
  </dgm:ptLst>
  <dgm:cxnLst>
    <dgm:cxn modelId="{ADAE2521-66D0-44E4-9175-283509B05690}" srcId="{E08E5F13-CAC0-4F74-B041-498D4DC6B805}" destId="{0F4F0906-E849-447B-8E4E-B280CFF8D7FF}" srcOrd="1" destOrd="0" parTransId="{E8361A5E-4DCC-4049-9109-542077E2B88A}" sibTransId="{B93D35CD-618A-4D5E-849D-3D1C8F977933}"/>
    <dgm:cxn modelId="{9CE98045-F97C-4CEF-A68A-7135EB240CF2}" type="presOf" srcId="{E08E5F13-CAC0-4F74-B041-498D4DC6B805}" destId="{237711C7-2E99-4D3D-BEDD-7729DC74B006}" srcOrd="0" destOrd="0" presId="urn:microsoft.com/office/officeart/2005/8/layout/process4"/>
    <dgm:cxn modelId="{9C979473-B47C-4DCB-8F3B-23AA8829B6ED}" type="presOf" srcId="{0F4F0906-E849-447B-8E4E-B280CFF8D7FF}" destId="{D0B1C6F2-A3F0-401D-9886-12EF4EAA52E4}" srcOrd="0" destOrd="0" presId="urn:microsoft.com/office/officeart/2005/8/layout/process4"/>
    <dgm:cxn modelId="{D9F00AA0-6218-49F4-ADDF-923B48F954CE}" type="presOf" srcId="{FBFBC7A2-29D0-4F09-A14E-0FD78BD35EF9}" destId="{9AE7B331-D51E-4D2F-8B4E-CA59B41E8EB9}" srcOrd="0" destOrd="0" presId="urn:microsoft.com/office/officeart/2005/8/layout/process4"/>
    <dgm:cxn modelId="{68338BC2-825A-4AA4-A15E-D6E21D44100A}" type="presOf" srcId="{9BBB1A47-4213-4B4F-AEDF-2AF0D7C3C930}" destId="{151C705C-F6BC-4AE5-A6ED-C73441DB0A08}" srcOrd="0" destOrd="0" presId="urn:microsoft.com/office/officeart/2005/8/layout/process4"/>
    <dgm:cxn modelId="{F430E1DA-1AA8-48BB-9DF3-96D18995802D}" srcId="{E08E5F13-CAC0-4F74-B041-498D4DC6B805}" destId="{9BBB1A47-4213-4B4F-AEDF-2AF0D7C3C930}" srcOrd="2" destOrd="0" parTransId="{75BA07B3-E099-47E4-942C-D28B94B61C05}" sibTransId="{A4323FE3-355D-4C10-8394-20AEF20F4410}"/>
    <dgm:cxn modelId="{63D668FA-4312-4874-AFD5-6F0FB4F0A886}" srcId="{E08E5F13-CAC0-4F74-B041-498D4DC6B805}" destId="{FBFBC7A2-29D0-4F09-A14E-0FD78BD35EF9}" srcOrd="0" destOrd="0" parTransId="{BA703144-4211-4514-A11F-AA39AF1C99FE}" sibTransId="{75908E7B-9216-4360-A2A5-6E1B0681B22A}"/>
    <dgm:cxn modelId="{6DDE162B-D96B-4845-B629-DA922A034E32}" type="presParOf" srcId="{237711C7-2E99-4D3D-BEDD-7729DC74B006}" destId="{0AB7863A-193B-4F59-8147-AD4E0554EE49}" srcOrd="0" destOrd="0" presId="urn:microsoft.com/office/officeart/2005/8/layout/process4"/>
    <dgm:cxn modelId="{F2B9BF35-16F8-406C-8A33-568024C4D50F}" type="presParOf" srcId="{0AB7863A-193B-4F59-8147-AD4E0554EE49}" destId="{151C705C-F6BC-4AE5-A6ED-C73441DB0A08}" srcOrd="0" destOrd="0" presId="urn:microsoft.com/office/officeart/2005/8/layout/process4"/>
    <dgm:cxn modelId="{873FE542-2CA7-48B3-8CFC-A3852004F3F1}" type="presParOf" srcId="{237711C7-2E99-4D3D-BEDD-7729DC74B006}" destId="{20BA58F6-8E2D-4981-A069-BCDDAACF418D}" srcOrd="1" destOrd="0" presId="urn:microsoft.com/office/officeart/2005/8/layout/process4"/>
    <dgm:cxn modelId="{F9BFCA4B-B3F3-43CD-87F0-DC4F3F0E6349}" type="presParOf" srcId="{237711C7-2E99-4D3D-BEDD-7729DC74B006}" destId="{79449DC2-844A-4210-9B66-98F2FCACF8B2}" srcOrd="2" destOrd="0" presId="urn:microsoft.com/office/officeart/2005/8/layout/process4"/>
    <dgm:cxn modelId="{9A7295C5-77C0-4D4B-B803-5074F3EB600B}" type="presParOf" srcId="{79449DC2-844A-4210-9B66-98F2FCACF8B2}" destId="{D0B1C6F2-A3F0-401D-9886-12EF4EAA52E4}" srcOrd="0" destOrd="0" presId="urn:microsoft.com/office/officeart/2005/8/layout/process4"/>
    <dgm:cxn modelId="{B2527E4C-D490-4F0A-A53C-B4EB93D27FF5}" type="presParOf" srcId="{237711C7-2E99-4D3D-BEDD-7729DC74B006}" destId="{8139A2CF-EA30-433C-AC92-B628419E6388}" srcOrd="3" destOrd="0" presId="urn:microsoft.com/office/officeart/2005/8/layout/process4"/>
    <dgm:cxn modelId="{C94084D5-8ABC-4314-8BE6-DC7C440E93E5}" type="presParOf" srcId="{237711C7-2E99-4D3D-BEDD-7729DC74B006}" destId="{BFF0CEE7-BDF5-4F2B-9B8F-DD795A46805C}" srcOrd="4" destOrd="0" presId="urn:microsoft.com/office/officeart/2005/8/layout/process4"/>
    <dgm:cxn modelId="{15D3DCEC-0D32-46DF-9858-4C4FD596CF53}" type="presParOf" srcId="{BFF0CEE7-BDF5-4F2B-9B8F-DD795A46805C}" destId="{9AE7B331-D51E-4D2F-8B4E-CA59B41E8EB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93BE911-2B78-4EA7-8B0D-3D72B5DB5FDD}" type="doc">
      <dgm:prSet loTypeId="urn:microsoft.com/office/officeart/2005/8/layout/hList6" loCatId="list" qsTypeId="urn:microsoft.com/office/officeart/2005/8/quickstyle/simple3" qsCatId="simple" csTypeId="urn:microsoft.com/office/officeart/2005/8/colors/accent1_2" csCatId="accent1" phldr="1"/>
      <dgm:spPr/>
      <dgm:t>
        <a:bodyPr/>
        <a:lstStyle/>
        <a:p>
          <a:endParaRPr lang="ru-RU"/>
        </a:p>
      </dgm:t>
    </dgm:pt>
    <dgm:pt modelId="{18205764-B21E-4933-ABD1-B2AF4A33BE93}">
      <dgm:prSet phldrT="[Текст]" custT="1"/>
      <dgm:spPr/>
      <dgm:t>
        <a:bodyPr/>
        <a:lstStyle/>
        <a:p>
          <a:r>
            <a:rPr lang="kk-KZ" sz="1600" dirty="0">
              <a:latin typeface="Times New Roman" pitchFamily="18" charset="0"/>
              <a:cs typeface="Times New Roman" pitchFamily="18" charset="0"/>
            </a:rPr>
            <a:t>Микроорганизмдердің клеткалық құрылымының ең қарапайым типі – </a:t>
          </a:r>
          <a:r>
            <a:rPr lang="kk-KZ" sz="1600" b="1" i="1" dirty="0">
              <a:solidFill>
                <a:srgbClr val="FF0000"/>
              </a:solidFill>
              <a:latin typeface="Times New Roman" pitchFamily="18" charset="0"/>
              <a:cs typeface="Times New Roman" pitchFamily="18" charset="0"/>
            </a:rPr>
            <a:t>бір клеткалы</a:t>
          </a:r>
          <a:r>
            <a:rPr lang="kk-KZ" sz="1600" b="1" dirty="0">
              <a:solidFill>
                <a:srgbClr val="FF0000"/>
              </a:solidFill>
              <a:latin typeface="Times New Roman" pitchFamily="18" charset="0"/>
              <a:cs typeface="Times New Roman" pitchFamily="18" charset="0"/>
            </a:rPr>
            <a:t>. </a:t>
          </a:r>
          <a:r>
            <a:rPr lang="kk-KZ" sz="1600" dirty="0">
              <a:latin typeface="Times New Roman" pitchFamily="18" charset="0"/>
              <a:cs typeface="Times New Roman" pitchFamily="18" charset="0"/>
            </a:rPr>
            <a:t>Бір клеткалы микроорганизмдер көлемі өте шағын. Бактериялар,  қарапайымдар,  ашытқылар арасында бір клеткалылар жиі кездеседі. </a:t>
          </a:r>
          <a:endParaRPr lang="ru-RU" sz="1600" dirty="0">
            <a:latin typeface="Times New Roman" pitchFamily="18" charset="0"/>
            <a:cs typeface="Times New Roman" pitchFamily="18" charset="0"/>
          </a:endParaRPr>
        </a:p>
      </dgm:t>
    </dgm:pt>
    <dgm:pt modelId="{29354456-5081-479F-A7F1-73F99D08E817}" type="parTrans" cxnId="{31FBA1B7-76AD-455F-AD7B-28B87ED2FE3D}">
      <dgm:prSet/>
      <dgm:spPr/>
      <dgm:t>
        <a:bodyPr/>
        <a:lstStyle/>
        <a:p>
          <a:endParaRPr lang="ru-RU"/>
        </a:p>
      </dgm:t>
    </dgm:pt>
    <dgm:pt modelId="{8C2C67C6-E50C-4019-9F88-23AD210E745B}" type="sibTrans" cxnId="{31FBA1B7-76AD-455F-AD7B-28B87ED2FE3D}">
      <dgm:prSet/>
      <dgm:spPr/>
      <dgm:t>
        <a:bodyPr/>
        <a:lstStyle/>
        <a:p>
          <a:endParaRPr lang="ru-RU"/>
        </a:p>
      </dgm:t>
    </dgm:pt>
    <dgm:pt modelId="{84499F50-3F49-4121-ADE7-527D65E8D64B}">
      <dgm:prSet phldrT="[Текст]" custT="1"/>
      <dgm:spPr/>
      <dgm:t>
        <a:bodyPr/>
        <a:lstStyle/>
        <a:p>
          <a:r>
            <a:rPr lang="kk-KZ" sz="1600" b="1" i="1" dirty="0">
              <a:solidFill>
                <a:srgbClr val="FF0000"/>
              </a:solidFill>
              <a:latin typeface="Times New Roman" pitchFamily="18" charset="0"/>
              <a:cs typeface="Times New Roman" pitchFamily="18" charset="0"/>
            </a:rPr>
            <a:t>Көпклеткалы</a:t>
          </a:r>
          <a:r>
            <a:rPr lang="kk-KZ" sz="1600" i="1" dirty="0">
              <a:latin typeface="Times New Roman" pitchFamily="18" charset="0"/>
              <a:cs typeface="Times New Roman" pitchFamily="18" charset="0"/>
            </a:rPr>
            <a:t> </a:t>
          </a:r>
          <a:r>
            <a:rPr lang="kk-KZ" sz="1600" dirty="0">
              <a:latin typeface="Times New Roman" pitchFamily="18" charset="0"/>
              <a:cs typeface="Times New Roman" pitchFamily="18" charset="0"/>
            </a:rPr>
            <a:t>– клеткалық құрылымның күрделі типі. Көпклеткалы организмдер бір клеткадан түзіледі,  бірақ ересек күйінде көп клеткадан тұрады және орналасу реті әртүрлі болады. Жануарлар,  өсімдіктер және кейбір микроорганизмдер көпклеткалы құрылымға ие.</a:t>
          </a:r>
          <a:endParaRPr lang="ru-RU" sz="1600" dirty="0">
            <a:latin typeface="Times New Roman" pitchFamily="18" charset="0"/>
            <a:cs typeface="Times New Roman" pitchFamily="18" charset="0"/>
          </a:endParaRPr>
        </a:p>
      </dgm:t>
    </dgm:pt>
    <dgm:pt modelId="{A096B15E-8718-42EF-B8FA-76D988C81A08}" type="parTrans" cxnId="{792DC04D-A3B2-4570-B851-F2D1B942384C}">
      <dgm:prSet/>
      <dgm:spPr/>
      <dgm:t>
        <a:bodyPr/>
        <a:lstStyle/>
        <a:p>
          <a:endParaRPr lang="ru-RU"/>
        </a:p>
      </dgm:t>
    </dgm:pt>
    <dgm:pt modelId="{03D97BB7-3C5E-4D2F-A683-D333B084A571}" type="sibTrans" cxnId="{792DC04D-A3B2-4570-B851-F2D1B942384C}">
      <dgm:prSet/>
      <dgm:spPr/>
      <dgm:t>
        <a:bodyPr/>
        <a:lstStyle/>
        <a:p>
          <a:endParaRPr lang="ru-RU"/>
        </a:p>
      </dgm:t>
    </dgm:pt>
    <dgm:pt modelId="{1BDDBBBE-29D6-4256-8BF5-578FC2F6D691}">
      <dgm:prSet phldrT="[Текст]" custT="1"/>
      <dgm:spPr/>
      <dgm:t>
        <a:bodyPr/>
        <a:lstStyle/>
        <a:p>
          <a:r>
            <a:rPr lang="kk-KZ" sz="1600" dirty="0">
              <a:latin typeface="Times New Roman" pitchFamily="18" charset="0"/>
              <a:cs typeface="Times New Roman" pitchFamily="18" charset="0"/>
            </a:rPr>
            <a:t> Кейбір микроорганизмдердің биологиялық құрылымы </a:t>
          </a:r>
          <a:r>
            <a:rPr lang="kk-KZ" sz="1600" b="1" dirty="0">
              <a:solidFill>
                <a:srgbClr val="FF0000"/>
              </a:solidFill>
              <a:latin typeface="Times New Roman" pitchFamily="18" charset="0"/>
              <a:cs typeface="Times New Roman" pitchFamily="18" charset="0"/>
            </a:rPr>
            <a:t>көпядролы</a:t>
          </a:r>
          <a:r>
            <a:rPr lang="kk-KZ" sz="1600" dirty="0">
              <a:solidFill>
                <a:srgbClr val="FF0000"/>
              </a:solidFill>
              <a:latin typeface="Times New Roman" pitchFamily="18" charset="0"/>
              <a:cs typeface="Times New Roman" pitchFamily="18" charset="0"/>
            </a:rPr>
            <a:t> </a:t>
          </a:r>
          <a:r>
            <a:rPr lang="kk-KZ" sz="1600" dirty="0">
              <a:latin typeface="Times New Roman" pitchFamily="18" charset="0"/>
              <a:cs typeface="Times New Roman" pitchFamily="18" charset="0"/>
            </a:rPr>
            <a:t>құрылымды болып келеді. Ондай микроорганизмдер </a:t>
          </a:r>
          <a:r>
            <a:rPr lang="kk-KZ" sz="1600" b="1" i="1" dirty="0">
              <a:solidFill>
                <a:srgbClr val="FF0000"/>
              </a:solidFill>
              <a:latin typeface="Times New Roman" pitchFamily="18" charset="0"/>
              <a:cs typeface="Times New Roman" pitchFamily="18" charset="0"/>
            </a:rPr>
            <a:t>ценоциттілер</a:t>
          </a:r>
          <a:r>
            <a:rPr lang="kk-KZ" sz="1600" dirty="0">
              <a:latin typeface="Times New Roman" pitchFamily="18" charset="0"/>
              <a:cs typeface="Times New Roman" pitchFamily="18" charset="0"/>
            </a:rPr>
            <a:t> деп аталады. Олар өсу кезінде клеткалары бөлінбейді. Ондай ағзаларға көбінесе балдырлар және саңырауқұлақтар жатады. </a:t>
          </a:r>
          <a:endParaRPr lang="ru-RU" sz="1600" dirty="0">
            <a:latin typeface="Times New Roman" pitchFamily="18" charset="0"/>
            <a:cs typeface="Times New Roman" pitchFamily="18" charset="0"/>
          </a:endParaRPr>
        </a:p>
      </dgm:t>
    </dgm:pt>
    <dgm:pt modelId="{74D4BE48-8C3E-4777-810E-6F1E3CBD4EBF}" type="parTrans" cxnId="{63C0E2E3-3F8F-4C6D-B56C-570A15D93B29}">
      <dgm:prSet/>
      <dgm:spPr/>
      <dgm:t>
        <a:bodyPr/>
        <a:lstStyle/>
        <a:p>
          <a:endParaRPr lang="ru-RU"/>
        </a:p>
      </dgm:t>
    </dgm:pt>
    <dgm:pt modelId="{8161660A-378F-4200-9FC0-96B9F636C350}" type="sibTrans" cxnId="{63C0E2E3-3F8F-4C6D-B56C-570A15D93B29}">
      <dgm:prSet/>
      <dgm:spPr/>
      <dgm:t>
        <a:bodyPr/>
        <a:lstStyle/>
        <a:p>
          <a:endParaRPr lang="ru-RU"/>
        </a:p>
      </dgm:t>
    </dgm:pt>
    <dgm:pt modelId="{4A817DD5-A2B1-4286-BEA8-94B7C3573D06}">
      <dgm:prSet custT="1"/>
      <dgm:spPr/>
      <dgm:t>
        <a:bodyPr/>
        <a:lstStyle/>
        <a:p>
          <a:r>
            <a:rPr lang="kk-KZ" sz="1600" dirty="0">
              <a:latin typeface="Times New Roman" pitchFamily="18" charset="0"/>
              <a:cs typeface="Times New Roman" pitchFamily="18" charset="0"/>
            </a:rPr>
            <a:t>Клеткалардың екі типі бар: бірклеткалы,  көпклеткалы және ценоцитті құрылымға ие </a:t>
          </a:r>
          <a:r>
            <a:rPr lang="kk-KZ" sz="1600" b="1" dirty="0">
              <a:solidFill>
                <a:srgbClr val="FF0000"/>
              </a:solidFill>
              <a:latin typeface="Times New Roman" pitchFamily="18" charset="0"/>
              <a:cs typeface="Times New Roman" pitchFamily="18" charset="0"/>
            </a:rPr>
            <a:t>эукариоттар және прокариоттар (негізінен бірклеткалылар).</a:t>
          </a:r>
          <a:endParaRPr lang="ru-RU" sz="1600" dirty="0">
            <a:solidFill>
              <a:srgbClr val="FF0000"/>
            </a:solidFill>
            <a:latin typeface="Times New Roman" pitchFamily="18" charset="0"/>
            <a:cs typeface="Times New Roman" pitchFamily="18" charset="0"/>
          </a:endParaRPr>
        </a:p>
      </dgm:t>
    </dgm:pt>
    <dgm:pt modelId="{289C7911-802A-43EB-A774-B3E3FCE79862}" type="parTrans" cxnId="{3CC8F5AA-31A4-4107-964D-A6CF504C195D}">
      <dgm:prSet/>
      <dgm:spPr/>
      <dgm:t>
        <a:bodyPr/>
        <a:lstStyle/>
        <a:p>
          <a:endParaRPr lang="ru-RU"/>
        </a:p>
      </dgm:t>
    </dgm:pt>
    <dgm:pt modelId="{1D089E66-4716-47CE-BD48-DA3E8C24543B}" type="sibTrans" cxnId="{3CC8F5AA-31A4-4107-964D-A6CF504C195D}">
      <dgm:prSet/>
      <dgm:spPr/>
      <dgm:t>
        <a:bodyPr/>
        <a:lstStyle/>
        <a:p>
          <a:endParaRPr lang="ru-RU"/>
        </a:p>
      </dgm:t>
    </dgm:pt>
    <dgm:pt modelId="{5DBA167C-A247-4063-AB0A-B71182D60D43}" type="pres">
      <dgm:prSet presAssocID="{293BE911-2B78-4EA7-8B0D-3D72B5DB5FDD}" presName="Name0" presStyleCnt="0">
        <dgm:presLayoutVars>
          <dgm:dir/>
          <dgm:resizeHandles val="exact"/>
        </dgm:presLayoutVars>
      </dgm:prSet>
      <dgm:spPr/>
    </dgm:pt>
    <dgm:pt modelId="{7E90B1A4-9579-40C2-A247-773CC1E19D06}" type="pres">
      <dgm:prSet presAssocID="{18205764-B21E-4933-ABD1-B2AF4A33BE93}" presName="node" presStyleLbl="node1" presStyleIdx="0" presStyleCnt="4">
        <dgm:presLayoutVars>
          <dgm:bulletEnabled val="1"/>
        </dgm:presLayoutVars>
      </dgm:prSet>
      <dgm:spPr/>
    </dgm:pt>
    <dgm:pt modelId="{66476B9A-6AC6-4058-999C-9981A62CCE97}" type="pres">
      <dgm:prSet presAssocID="{8C2C67C6-E50C-4019-9F88-23AD210E745B}" presName="sibTrans" presStyleCnt="0"/>
      <dgm:spPr/>
    </dgm:pt>
    <dgm:pt modelId="{421D71B6-873D-4049-902F-6E8A3D946BB4}" type="pres">
      <dgm:prSet presAssocID="{84499F50-3F49-4121-ADE7-527D65E8D64B}" presName="node" presStyleLbl="node1" presStyleIdx="1" presStyleCnt="4" custScaleX="129045">
        <dgm:presLayoutVars>
          <dgm:bulletEnabled val="1"/>
        </dgm:presLayoutVars>
      </dgm:prSet>
      <dgm:spPr/>
    </dgm:pt>
    <dgm:pt modelId="{0995030A-7783-40AA-96E1-45AE5F2C8B25}" type="pres">
      <dgm:prSet presAssocID="{03D97BB7-3C5E-4D2F-A683-D333B084A571}" presName="sibTrans" presStyleCnt="0"/>
      <dgm:spPr/>
    </dgm:pt>
    <dgm:pt modelId="{29132931-AD56-44A0-B60A-A97CACEF4820}" type="pres">
      <dgm:prSet presAssocID="{1BDDBBBE-29D6-4256-8BF5-578FC2F6D691}" presName="node" presStyleLbl="node1" presStyleIdx="2" presStyleCnt="4" custScaleX="124380">
        <dgm:presLayoutVars>
          <dgm:bulletEnabled val="1"/>
        </dgm:presLayoutVars>
      </dgm:prSet>
      <dgm:spPr/>
    </dgm:pt>
    <dgm:pt modelId="{24A8F5F6-783A-4FE8-B132-5E46F4EB3F9C}" type="pres">
      <dgm:prSet presAssocID="{8161660A-378F-4200-9FC0-96B9F636C350}" presName="sibTrans" presStyleCnt="0"/>
      <dgm:spPr/>
    </dgm:pt>
    <dgm:pt modelId="{3307301E-D762-4B3A-AB48-82A7BFE71A0B}" type="pres">
      <dgm:prSet presAssocID="{4A817DD5-A2B1-4286-BEA8-94B7C3573D06}" presName="node" presStyleLbl="node1" presStyleIdx="3" presStyleCnt="4">
        <dgm:presLayoutVars>
          <dgm:bulletEnabled val="1"/>
        </dgm:presLayoutVars>
      </dgm:prSet>
      <dgm:spPr/>
    </dgm:pt>
  </dgm:ptLst>
  <dgm:cxnLst>
    <dgm:cxn modelId="{792DC04D-A3B2-4570-B851-F2D1B942384C}" srcId="{293BE911-2B78-4EA7-8B0D-3D72B5DB5FDD}" destId="{84499F50-3F49-4121-ADE7-527D65E8D64B}" srcOrd="1" destOrd="0" parTransId="{A096B15E-8718-42EF-B8FA-76D988C81A08}" sibTransId="{03D97BB7-3C5E-4D2F-A683-D333B084A571}"/>
    <dgm:cxn modelId="{461FA354-E559-4FC3-A895-579C585BD917}" type="presOf" srcId="{84499F50-3F49-4121-ADE7-527D65E8D64B}" destId="{421D71B6-873D-4049-902F-6E8A3D946BB4}" srcOrd="0" destOrd="0" presId="urn:microsoft.com/office/officeart/2005/8/layout/hList6"/>
    <dgm:cxn modelId="{54590592-4BDB-4CE1-84F0-BF2A282C71DE}" type="presOf" srcId="{4A817DD5-A2B1-4286-BEA8-94B7C3573D06}" destId="{3307301E-D762-4B3A-AB48-82A7BFE71A0B}" srcOrd="0" destOrd="0" presId="urn:microsoft.com/office/officeart/2005/8/layout/hList6"/>
    <dgm:cxn modelId="{FABE6292-B639-42D2-8A6C-20F4CB393B5A}" type="presOf" srcId="{293BE911-2B78-4EA7-8B0D-3D72B5DB5FDD}" destId="{5DBA167C-A247-4063-AB0A-B71182D60D43}" srcOrd="0" destOrd="0" presId="urn:microsoft.com/office/officeart/2005/8/layout/hList6"/>
    <dgm:cxn modelId="{3CC8F5AA-31A4-4107-964D-A6CF504C195D}" srcId="{293BE911-2B78-4EA7-8B0D-3D72B5DB5FDD}" destId="{4A817DD5-A2B1-4286-BEA8-94B7C3573D06}" srcOrd="3" destOrd="0" parTransId="{289C7911-802A-43EB-A774-B3E3FCE79862}" sibTransId="{1D089E66-4716-47CE-BD48-DA3E8C24543B}"/>
    <dgm:cxn modelId="{31FBA1B7-76AD-455F-AD7B-28B87ED2FE3D}" srcId="{293BE911-2B78-4EA7-8B0D-3D72B5DB5FDD}" destId="{18205764-B21E-4933-ABD1-B2AF4A33BE93}" srcOrd="0" destOrd="0" parTransId="{29354456-5081-479F-A7F1-73F99D08E817}" sibTransId="{8C2C67C6-E50C-4019-9F88-23AD210E745B}"/>
    <dgm:cxn modelId="{E3897DE1-3D7E-41C3-A5D3-1DF332930944}" type="presOf" srcId="{1BDDBBBE-29D6-4256-8BF5-578FC2F6D691}" destId="{29132931-AD56-44A0-B60A-A97CACEF4820}" srcOrd="0" destOrd="0" presId="urn:microsoft.com/office/officeart/2005/8/layout/hList6"/>
    <dgm:cxn modelId="{63C0E2E3-3F8F-4C6D-B56C-570A15D93B29}" srcId="{293BE911-2B78-4EA7-8B0D-3D72B5DB5FDD}" destId="{1BDDBBBE-29D6-4256-8BF5-578FC2F6D691}" srcOrd="2" destOrd="0" parTransId="{74D4BE48-8C3E-4777-810E-6F1E3CBD4EBF}" sibTransId="{8161660A-378F-4200-9FC0-96B9F636C350}"/>
    <dgm:cxn modelId="{21A854E9-F0EA-49A6-9180-E9633EF5647D}" type="presOf" srcId="{18205764-B21E-4933-ABD1-B2AF4A33BE93}" destId="{7E90B1A4-9579-40C2-A247-773CC1E19D06}" srcOrd="0" destOrd="0" presId="urn:microsoft.com/office/officeart/2005/8/layout/hList6"/>
    <dgm:cxn modelId="{8E86AB92-0873-4108-90C3-4F24EB577D8A}" type="presParOf" srcId="{5DBA167C-A247-4063-AB0A-B71182D60D43}" destId="{7E90B1A4-9579-40C2-A247-773CC1E19D06}" srcOrd="0" destOrd="0" presId="urn:microsoft.com/office/officeart/2005/8/layout/hList6"/>
    <dgm:cxn modelId="{23B1DF87-5931-474B-92B0-1A60FD311966}" type="presParOf" srcId="{5DBA167C-A247-4063-AB0A-B71182D60D43}" destId="{66476B9A-6AC6-4058-999C-9981A62CCE97}" srcOrd="1" destOrd="0" presId="urn:microsoft.com/office/officeart/2005/8/layout/hList6"/>
    <dgm:cxn modelId="{317F7B89-854F-4051-8500-ADACE992D530}" type="presParOf" srcId="{5DBA167C-A247-4063-AB0A-B71182D60D43}" destId="{421D71B6-873D-4049-902F-6E8A3D946BB4}" srcOrd="2" destOrd="0" presId="urn:microsoft.com/office/officeart/2005/8/layout/hList6"/>
    <dgm:cxn modelId="{2E0209F4-FC51-47F3-91BB-2B7CC2953DF2}" type="presParOf" srcId="{5DBA167C-A247-4063-AB0A-B71182D60D43}" destId="{0995030A-7783-40AA-96E1-45AE5F2C8B25}" srcOrd="3" destOrd="0" presId="urn:microsoft.com/office/officeart/2005/8/layout/hList6"/>
    <dgm:cxn modelId="{CABBBA12-013B-4BC7-987F-4650D29E9F59}" type="presParOf" srcId="{5DBA167C-A247-4063-AB0A-B71182D60D43}" destId="{29132931-AD56-44A0-B60A-A97CACEF4820}" srcOrd="4" destOrd="0" presId="urn:microsoft.com/office/officeart/2005/8/layout/hList6"/>
    <dgm:cxn modelId="{807C1976-80A7-442C-BE37-FCC71EAAB612}" type="presParOf" srcId="{5DBA167C-A247-4063-AB0A-B71182D60D43}" destId="{24A8F5F6-783A-4FE8-B132-5E46F4EB3F9C}" srcOrd="5" destOrd="0" presId="urn:microsoft.com/office/officeart/2005/8/layout/hList6"/>
    <dgm:cxn modelId="{D40D1E03-6FB7-47CA-8669-6C9171441566}" type="presParOf" srcId="{5DBA167C-A247-4063-AB0A-B71182D60D43}" destId="{3307301E-D762-4B3A-AB48-82A7BFE71A0B}"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1ACDD8C-6999-4806-AE68-3F4763C2B91D}"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F13EC15-6D8E-4FF9-AC08-D2E7DAADD413}">
      <dgm:prSet/>
      <dgm:spPr/>
      <dgm:t>
        <a:bodyPr/>
        <a:lstStyle/>
        <a:p>
          <a:r>
            <a:rPr lang="ru-KZ"/>
            <a:t>хитридиомицеттер</a:t>
          </a:r>
          <a:endParaRPr lang="en-US"/>
        </a:p>
      </dgm:t>
    </dgm:pt>
    <dgm:pt modelId="{DB3F266A-799E-4DC9-9DB3-917DBE6D590D}" type="parTrans" cxnId="{AA111F17-F27F-41F6-AE2D-0334BBB1B9EA}">
      <dgm:prSet/>
      <dgm:spPr/>
      <dgm:t>
        <a:bodyPr/>
        <a:lstStyle/>
        <a:p>
          <a:endParaRPr lang="en-US"/>
        </a:p>
      </dgm:t>
    </dgm:pt>
    <dgm:pt modelId="{813EB3CA-C42A-430C-B77A-139F7E2788C0}" type="sibTrans" cxnId="{AA111F17-F27F-41F6-AE2D-0334BBB1B9EA}">
      <dgm:prSet/>
      <dgm:spPr/>
      <dgm:t>
        <a:bodyPr/>
        <a:lstStyle/>
        <a:p>
          <a:endParaRPr lang="en-US"/>
        </a:p>
      </dgm:t>
    </dgm:pt>
    <dgm:pt modelId="{8BB0D95E-D368-4685-8AF1-CDD56D0051D2}">
      <dgm:prSet/>
      <dgm:spPr/>
      <dgm:t>
        <a:bodyPr/>
        <a:lstStyle/>
        <a:p>
          <a:r>
            <a:rPr lang="ru-KZ" dirty="0" err="1"/>
            <a:t>оомицеттер</a:t>
          </a:r>
          <a:endParaRPr lang="en-US" dirty="0"/>
        </a:p>
      </dgm:t>
    </dgm:pt>
    <dgm:pt modelId="{6B2AF74B-BB4C-4885-B75A-764DFBF558F8}" type="parTrans" cxnId="{869EB67B-E9D9-47B2-84B4-B2A57C5382AD}">
      <dgm:prSet/>
      <dgm:spPr/>
      <dgm:t>
        <a:bodyPr/>
        <a:lstStyle/>
        <a:p>
          <a:endParaRPr lang="en-US"/>
        </a:p>
      </dgm:t>
    </dgm:pt>
    <dgm:pt modelId="{690D7FE8-EFF3-4576-A349-8236ABACBD28}" type="sibTrans" cxnId="{869EB67B-E9D9-47B2-84B4-B2A57C5382AD}">
      <dgm:prSet/>
      <dgm:spPr/>
      <dgm:t>
        <a:bodyPr/>
        <a:lstStyle/>
        <a:p>
          <a:endParaRPr lang="en-US"/>
        </a:p>
      </dgm:t>
    </dgm:pt>
    <dgm:pt modelId="{709DA9C8-263B-4BB1-9D0C-16A5235DE206}">
      <dgm:prSet/>
      <dgm:spPr/>
      <dgm:t>
        <a:bodyPr/>
        <a:lstStyle/>
        <a:p>
          <a:r>
            <a:rPr lang="ru-KZ" dirty="0" err="1"/>
            <a:t>зигомицеттер</a:t>
          </a:r>
          <a:r>
            <a:rPr lang="ru-KZ" dirty="0"/>
            <a:t> </a:t>
          </a:r>
          <a:endParaRPr lang="en-US" dirty="0"/>
        </a:p>
      </dgm:t>
    </dgm:pt>
    <dgm:pt modelId="{37C5813C-59A9-4A9E-A486-753052D8003B}" type="parTrans" cxnId="{F365F8DC-6254-4ACA-AACF-3491E8A4808B}">
      <dgm:prSet/>
      <dgm:spPr/>
      <dgm:t>
        <a:bodyPr/>
        <a:lstStyle/>
        <a:p>
          <a:endParaRPr lang="en-US"/>
        </a:p>
      </dgm:t>
    </dgm:pt>
    <dgm:pt modelId="{DD647806-A6BB-432E-8F1A-A23E2CC4CFBF}" type="sibTrans" cxnId="{F365F8DC-6254-4ACA-AACF-3491E8A4808B}">
      <dgm:prSet/>
      <dgm:spPr/>
      <dgm:t>
        <a:bodyPr/>
        <a:lstStyle/>
        <a:p>
          <a:endParaRPr lang="en-US"/>
        </a:p>
      </dgm:t>
    </dgm:pt>
    <dgm:pt modelId="{127D1F2D-7494-4A6B-8952-BEE7B287A8C4}">
      <dgm:prSet/>
      <dgm:spPr/>
      <dgm:t>
        <a:bodyPr/>
        <a:lstStyle/>
        <a:p>
          <a:r>
            <a:rPr lang="ru-KZ"/>
            <a:t>аскомицеттер немесе қалталы саңырауқұлақтар базидиомицеттер </a:t>
          </a:r>
          <a:endParaRPr lang="en-US"/>
        </a:p>
      </dgm:t>
    </dgm:pt>
    <dgm:pt modelId="{F6A7F36E-3E2A-4787-AE47-E84511B05CF5}" type="parTrans" cxnId="{F736EC69-B9A6-407C-B3DF-BF8C77B89806}">
      <dgm:prSet/>
      <dgm:spPr/>
      <dgm:t>
        <a:bodyPr/>
        <a:lstStyle/>
        <a:p>
          <a:endParaRPr lang="en-US"/>
        </a:p>
      </dgm:t>
    </dgm:pt>
    <dgm:pt modelId="{17152E77-54FE-4447-A73D-C857C775B1AF}" type="sibTrans" cxnId="{F736EC69-B9A6-407C-B3DF-BF8C77B89806}">
      <dgm:prSet/>
      <dgm:spPr/>
      <dgm:t>
        <a:bodyPr/>
        <a:lstStyle/>
        <a:p>
          <a:endParaRPr lang="en-US"/>
        </a:p>
      </dgm:t>
    </dgm:pt>
    <dgm:pt modelId="{A042C4CA-4545-4803-9470-494450F514CD}">
      <dgm:prSet/>
      <dgm:spPr/>
      <dgm:t>
        <a:bodyPr/>
        <a:lstStyle/>
        <a:p>
          <a:r>
            <a:rPr lang="ru-KZ"/>
            <a:t>дейтеромицеттер немесе жетілмеген</a:t>
          </a:r>
          <a:r>
            <a:rPr lang="ru-RU"/>
            <a:t> </a:t>
          </a:r>
          <a:r>
            <a:rPr lang="ru-KZ"/>
            <a:t>саңырауқұлақтар.</a:t>
          </a:r>
          <a:endParaRPr lang="en-US"/>
        </a:p>
      </dgm:t>
    </dgm:pt>
    <dgm:pt modelId="{6F2BDACE-F2EE-4CA2-9581-774EC16E9C3D}" type="parTrans" cxnId="{B161DD75-D123-47E9-A126-04B18EA097D1}">
      <dgm:prSet/>
      <dgm:spPr/>
      <dgm:t>
        <a:bodyPr/>
        <a:lstStyle/>
        <a:p>
          <a:endParaRPr lang="en-US"/>
        </a:p>
      </dgm:t>
    </dgm:pt>
    <dgm:pt modelId="{9D5C3FEF-02A8-40B3-8033-8F2E48F54E22}" type="sibTrans" cxnId="{B161DD75-D123-47E9-A126-04B18EA097D1}">
      <dgm:prSet/>
      <dgm:spPr/>
      <dgm:t>
        <a:bodyPr/>
        <a:lstStyle/>
        <a:p>
          <a:endParaRPr lang="en-US"/>
        </a:p>
      </dgm:t>
    </dgm:pt>
    <dgm:pt modelId="{14B003B2-8624-404C-AA2A-386E80613019}" type="pres">
      <dgm:prSet presAssocID="{71ACDD8C-6999-4806-AE68-3F4763C2B91D}" presName="vert0" presStyleCnt="0">
        <dgm:presLayoutVars>
          <dgm:dir/>
          <dgm:animOne val="branch"/>
          <dgm:animLvl val="lvl"/>
        </dgm:presLayoutVars>
      </dgm:prSet>
      <dgm:spPr/>
    </dgm:pt>
    <dgm:pt modelId="{E37A3F35-744E-4C0A-BCA8-E0131C07DC07}" type="pres">
      <dgm:prSet presAssocID="{1F13EC15-6D8E-4FF9-AC08-D2E7DAADD413}" presName="thickLine" presStyleLbl="alignNode1" presStyleIdx="0" presStyleCnt="5"/>
      <dgm:spPr/>
    </dgm:pt>
    <dgm:pt modelId="{B321DE11-97C9-42A2-875A-A2D463D05194}" type="pres">
      <dgm:prSet presAssocID="{1F13EC15-6D8E-4FF9-AC08-D2E7DAADD413}" presName="horz1" presStyleCnt="0"/>
      <dgm:spPr/>
    </dgm:pt>
    <dgm:pt modelId="{F0512D9B-256A-4F9B-AD09-5FD4DBFD9912}" type="pres">
      <dgm:prSet presAssocID="{1F13EC15-6D8E-4FF9-AC08-D2E7DAADD413}" presName="tx1" presStyleLbl="revTx" presStyleIdx="0" presStyleCnt="5"/>
      <dgm:spPr/>
    </dgm:pt>
    <dgm:pt modelId="{3FF322D6-ABED-4C90-9423-564FA485930C}" type="pres">
      <dgm:prSet presAssocID="{1F13EC15-6D8E-4FF9-AC08-D2E7DAADD413}" presName="vert1" presStyleCnt="0"/>
      <dgm:spPr/>
    </dgm:pt>
    <dgm:pt modelId="{5FF75378-B049-4372-AB32-40552AFB1F0F}" type="pres">
      <dgm:prSet presAssocID="{8BB0D95E-D368-4685-8AF1-CDD56D0051D2}" presName="thickLine" presStyleLbl="alignNode1" presStyleIdx="1" presStyleCnt="5"/>
      <dgm:spPr/>
    </dgm:pt>
    <dgm:pt modelId="{CB670DCB-A18B-4092-9A3B-9237B68DC4F7}" type="pres">
      <dgm:prSet presAssocID="{8BB0D95E-D368-4685-8AF1-CDD56D0051D2}" presName="horz1" presStyleCnt="0"/>
      <dgm:spPr/>
    </dgm:pt>
    <dgm:pt modelId="{52B4591C-AA86-430B-834D-A1569CA1D49D}" type="pres">
      <dgm:prSet presAssocID="{8BB0D95E-D368-4685-8AF1-CDD56D0051D2}" presName="tx1" presStyleLbl="revTx" presStyleIdx="1" presStyleCnt="5"/>
      <dgm:spPr/>
    </dgm:pt>
    <dgm:pt modelId="{1FE0E405-D9D3-4A1E-987C-7AD8091D2F18}" type="pres">
      <dgm:prSet presAssocID="{8BB0D95E-D368-4685-8AF1-CDD56D0051D2}" presName="vert1" presStyleCnt="0"/>
      <dgm:spPr/>
    </dgm:pt>
    <dgm:pt modelId="{8A2F69BE-F0EB-4E72-B952-EB11465FDE2C}" type="pres">
      <dgm:prSet presAssocID="{709DA9C8-263B-4BB1-9D0C-16A5235DE206}" presName="thickLine" presStyleLbl="alignNode1" presStyleIdx="2" presStyleCnt="5"/>
      <dgm:spPr/>
    </dgm:pt>
    <dgm:pt modelId="{F1ACE9B4-F8EA-4470-AF4C-7359279A9176}" type="pres">
      <dgm:prSet presAssocID="{709DA9C8-263B-4BB1-9D0C-16A5235DE206}" presName="horz1" presStyleCnt="0"/>
      <dgm:spPr/>
    </dgm:pt>
    <dgm:pt modelId="{CC968129-933F-4CCD-82E9-FEBEBC36DCDF}" type="pres">
      <dgm:prSet presAssocID="{709DA9C8-263B-4BB1-9D0C-16A5235DE206}" presName="tx1" presStyleLbl="revTx" presStyleIdx="2" presStyleCnt="5"/>
      <dgm:spPr/>
    </dgm:pt>
    <dgm:pt modelId="{EA7E85DC-F7DA-4743-976B-2E9D0AFAFC5F}" type="pres">
      <dgm:prSet presAssocID="{709DA9C8-263B-4BB1-9D0C-16A5235DE206}" presName="vert1" presStyleCnt="0"/>
      <dgm:spPr/>
    </dgm:pt>
    <dgm:pt modelId="{87B397EB-978F-48B5-9B43-9FED0842F261}" type="pres">
      <dgm:prSet presAssocID="{127D1F2D-7494-4A6B-8952-BEE7B287A8C4}" presName="thickLine" presStyleLbl="alignNode1" presStyleIdx="3" presStyleCnt="5"/>
      <dgm:spPr/>
    </dgm:pt>
    <dgm:pt modelId="{7C658BF9-9C37-4CF1-8E76-6060F89CB9C4}" type="pres">
      <dgm:prSet presAssocID="{127D1F2D-7494-4A6B-8952-BEE7B287A8C4}" presName="horz1" presStyleCnt="0"/>
      <dgm:spPr/>
    </dgm:pt>
    <dgm:pt modelId="{187EAC39-02B6-44DD-8062-4ED666E292EA}" type="pres">
      <dgm:prSet presAssocID="{127D1F2D-7494-4A6B-8952-BEE7B287A8C4}" presName="tx1" presStyleLbl="revTx" presStyleIdx="3" presStyleCnt="5"/>
      <dgm:spPr/>
    </dgm:pt>
    <dgm:pt modelId="{C2A2A1BC-3533-4EFF-B469-79B930FB39EB}" type="pres">
      <dgm:prSet presAssocID="{127D1F2D-7494-4A6B-8952-BEE7B287A8C4}" presName="vert1" presStyleCnt="0"/>
      <dgm:spPr/>
    </dgm:pt>
    <dgm:pt modelId="{5EB850B4-16CB-4824-B7A9-56B5CC7C7EB1}" type="pres">
      <dgm:prSet presAssocID="{A042C4CA-4545-4803-9470-494450F514CD}" presName="thickLine" presStyleLbl="alignNode1" presStyleIdx="4" presStyleCnt="5"/>
      <dgm:spPr/>
    </dgm:pt>
    <dgm:pt modelId="{B4AE2294-28C9-48CA-8ADE-EC8CCA2E2016}" type="pres">
      <dgm:prSet presAssocID="{A042C4CA-4545-4803-9470-494450F514CD}" presName="horz1" presStyleCnt="0"/>
      <dgm:spPr/>
    </dgm:pt>
    <dgm:pt modelId="{EF6EA054-258F-4515-892D-850590CE64B5}" type="pres">
      <dgm:prSet presAssocID="{A042C4CA-4545-4803-9470-494450F514CD}" presName="tx1" presStyleLbl="revTx" presStyleIdx="4" presStyleCnt="5"/>
      <dgm:spPr/>
    </dgm:pt>
    <dgm:pt modelId="{7FBB9E00-C19C-4DBC-A567-8A50ED8D3BB0}" type="pres">
      <dgm:prSet presAssocID="{A042C4CA-4545-4803-9470-494450F514CD}" presName="vert1" presStyleCnt="0"/>
      <dgm:spPr/>
    </dgm:pt>
  </dgm:ptLst>
  <dgm:cxnLst>
    <dgm:cxn modelId="{AA111F17-F27F-41F6-AE2D-0334BBB1B9EA}" srcId="{71ACDD8C-6999-4806-AE68-3F4763C2B91D}" destId="{1F13EC15-6D8E-4FF9-AC08-D2E7DAADD413}" srcOrd="0" destOrd="0" parTransId="{DB3F266A-799E-4DC9-9DB3-917DBE6D590D}" sibTransId="{813EB3CA-C42A-430C-B77A-139F7E2788C0}"/>
    <dgm:cxn modelId="{34470221-156F-41C8-AC70-DCAE88759C6E}" type="presOf" srcId="{71ACDD8C-6999-4806-AE68-3F4763C2B91D}" destId="{14B003B2-8624-404C-AA2A-386E80613019}" srcOrd="0" destOrd="0" presId="urn:microsoft.com/office/officeart/2008/layout/LinedList"/>
    <dgm:cxn modelId="{D915E847-20FD-45AF-9BAC-4FD3DC08817B}" type="presOf" srcId="{8BB0D95E-D368-4685-8AF1-CDD56D0051D2}" destId="{52B4591C-AA86-430B-834D-A1569CA1D49D}" srcOrd="0" destOrd="0" presId="urn:microsoft.com/office/officeart/2008/layout/LinedList"/>
    <dgm:cxn modelId="{F736EC69-B9A6-407C-B3DF-BF8C77B89806}" srcId="{71ACDD8C-6999-4806-AE68-3F4763C2B91D}" destId="{127D1F2D-7494-4A6B-8952-BEE7B287A8C4}" srcOrd="3" destOrd="0" parTransId="{F6A7F36E-3E2A-4787-AE47-E84511B05CF5}" sibTransId="{17152E77-54FE-4447-A73D-C857C775B1AF}"/>
    <dgm:cxn modelId="{B161DD75-D123-47E9-A126-04B18EA097D1}" srcId="{71ACDD8C-6999-4806-AE68-3F4763C2B91D}" destId="{A042C4CA-4545-4803-9470-494450F514CD}" srcOrd="4" destOrd="0" parTransId="{6F2BDACE-F2EE-4CA2-9581-774EC16E9C3D}" sibTransId="{9D5C3FEF-02A8-40B3-8033-8F2E48F54E22}"/>
    <dgm:cxn modelId="{869EB67B-E9D9-47B2-84B4-B2A57C5382AD}" srcId="{71ACDD8C-6999-4806-AE68-3F4763C2B91D}" destId="{8BB0D95E-D368-4685-8AF1-CDD56D0051D2}" srcOrd="1" destOrd="0" parTransId="{6B2AF74B-BB4C-4885-B75A-764DFBF558F8}" sibTransId="{690D7FE8-EFF3-4576-A349-8236ABACBD28}"/>
    <dgm:cxn modelId="{48621C9D-1FD3-4B4C-B0F4-F2727737DD93}" type="presOf" srcId="{709DA9C8-263B-4BB1-9D0C-16A5235DE206}" destId="{CC968129-933F-4CCD-82E9-FEBEBC36DCDF}" srcOrd="0" destOrd="0" presId="urn:microsoft.com/office/officeart/2008/layout/LinedList"/>
    <dgm:cxn modelId="{9678B2CF-AE8C-49B8-9844-A99ED6F972AE}" type="presOf" srcId="{1F13EC15-6D8E-4FF9-AC08-D2E7DAADD413}" destId="{F0512D9B-256A-4F9B-AD09-5FD4DBFD9912}" srcOrd="0" destOrd="0" presId="urn:microsoft.com/office/officeart/2008/layout/LinedList"/>
    <dgm:cxn modelId="{3B8CE4D7-3115-413E-A36D-C2E5EDF95B29}" type="presOf" srcId="{127D1F2D-7494-4A6B-8952-BEE7B287A8C4}" destId="{187EAC39-02B6-44DD-8062-4ED666E292EA}" srcOrd="0" destOrd="0" presId="urn:microsoft.com/office/officeart/2008/layout/LinedList"/>
    <dgm:cxn modelId="{75371EDA-DB1D-4BD8-A9E2-126F7602B000}" type="presOf" srcId="{A042C4CA-4545-4803-9470-494450F514CD}" destId="{EF6EA054-258F-4515-892D-850590CE64B5}" srcOrd="0" destOrd="0" presId="urn:microsoft.com/office/officeart/2008/layout/LinedList"/>
    <dgm:cxn modelId="{F365F8DC-6254-4ACA-AACF-3491E8A4808B}" srcId="{71ACDD8C-6999-4806-AE68-3F4763C2B91D}" destId="{709DA9C8-263B-4BB1-9D0C-16A5235DE206}" srcOrd="2" destOrd="0" parTransId="{37C5813C-59A9-4A9E-A486-753052D8003B}" sibTransId="{DD647806-A6BB-432E-8F1A-A23E2CC4CFBF}"/>
    <dgm:cxn modelId="{E05BF3D3-1FE3-4B7D-BA8A-F2A3C642597C}" type="presParOf" srcId="{14B003B2-8624-404C-AA2A-386E80613019}" destId="{E37A3F35-744E-4C0A-BCA8-E0131C07DC07}" srcOrd="0" destOrd="0" presId="urn:microsoft.com/office/officeart/2008/layout/LinedList"/>
    <dgm:cxn modelId="{D30CEA48-2DA8-4AD3-B1FA-8FC17DD85D72}" type="presParOf" srcId="{14B003B2-8624-404C-AA2A-386E80613019}" destId="{B321DE11-97C9-42A2-875A-A2D463D05194}" srcOrd="1" destOrd="0" presId="urn:microsoft.com/office/officeart/2008/layout/LinedList"/>
    <dgm:cxn modelId="{264E47E5-8343-4725-8865-6A9E65D12387}" type="presParOf" srcId="{B321DE11-97C9-42A2-875A-A2D463D05194}" destId="{F0512D9B-256A-4F9B-AD09-5FD4DBFD9912}" srcOrd="0" destOrd="0" presId="urn:microsoft.com/office/officeart/2008/layout/LinedList"/>
    <dgm:cxn modelId="{E7BC1583-6FAD-45C5-95BC-78D8C56B75CF}" type="presParOf" srcId="{B321DE11-97C9-42A2-875A-A2D463D05194}" destId="{3FF322D6-ABED-4C90-9423-564FA485930C}" srcOrd="1" destOrd="0" presId="urn:microsoft.com/office/officeart/2008/layout/LinedList"/>
    <dgm:cxn modelId="{4FC02561-2C8F-44A3-B84F-1CF9F50FF67F}" type="presParOf" srcId="{14B003B2-8624-404C-AA2A-386E80613019}" destId="{5FF75378-B049-4372-AB32-40552AFB1F0F}" srcOrd="2" destOrd="0" presId="urn:microsoft.com/office/officeart/2008/layout/LinedList"/>
    <dgm:cxn modelId="{58ADB6BC-BD60-4140-A048-02974E9555C2}" type="presParOf" srcId="{14B003B2-8624-404C-AA2A-386E80613019}" destId="{CB670DCB-A18B-4092-9A3B-9237B68DC4F7}" srcOrd="3" destOrd="0" presId="urn:microsoft.com/office/officeart/2008/layout/LinedList"/>
    <dgm:cxn modelId="{34F4CFEB-CBBB-49CD-91D8-61723013ADB2}" type="presParOf" srcId="{CB670DCB-A18B-4092-9A3B-9237B68DC4F7}" destId="{52B4591C-AA86-430B-834D-A1569CA1D49D}" srcOrd="0" destOrd="0" presId="urn:microsoft.com/office/officeart/2008/layout/LinedList"/>
    <dgm:cxn modelId="{A7CB0695-45EF-4F9A-83D1-292B8035E4F5}" type="presParOf" srcId="{CB670DCB-A18B-4092-9A3B-9237B68DC4F7}" destId="{1FE0E405-D9D3-4A1E-987C-7AD8091D2F18}" srcOrd="1" destOrd="0" presId="urn:microsoft.com/office/officeart/2008/layout/LinedList"/>
    <dgm:cxn modelId="{11AD5A2F-F22F-4238-A66F-808ECE3C9B05}" type="presParOf" srcId="{14B003B2-8624-404C-AA2A-386E80613019}" destId="{8A2F69BE-F0EB-4E72-B952-EB11465FDE2C}" srcOrd="4" destOrd="0" presId="urn:microsoft.com/office/officeart/2008/layout/LinedList"/>
    <dgm:cxn modelId="{70C2CCCE-81BF-4C8E-8AAB-FAE56BB98337}" type="presParOf" srcId="{14B003B2-8624-404C-AA2A-386E80613019}" destId="{F1ACE9B4-F8EA-4470-AF4C-7359279A9176}" srcOrd="5" destOrd="0" presId="urn:microsoft.com/office/officeart/2008/layout/LinedList"/>
    <dgm:cxn modelId="{0F59C5B6-C65B-43DA-885F-4C9A7FC9279B}" type="presParOf" srcId="{F1ACE9B4-F8EA-4470-AF4C-7359279A9176}" destId="{CC968129-933F-4CCD-82E9-FEBEBC36DCDF}" srcOrd="0" destOrd="0" presId="urn:microsoft.com/office/officeart/2008/layout/LinedList"/>
    <dgm:cxn modelId="{8B1A3A57-0948-4C83-B8F2-0BD1CE308FCA}" type="presParOf" srcId="{F1ACE9B4-F8EA-4470-AF4C-7359279A9176}" destId="{EA7E85DC-F7DA-4743-976B-2E9D0AFAFC5F}" srcOrd="1" destOrd="0" presId="urn:microsoft.com/office/officeart/2008/layout/LinedList"/>
    <dgm:cxn modelId="{09A5439F-AE9E-44E0-A0C0-6CC327D21BE3}" type="presParOf" srcId="{14B003B2-8624-404C-AA2A-386E80613019}" destId="{87B397EB-978F-48B5-9B43-9FED0842F261}" srcOrd="6" destOrd="0" presId="urn:microsoft.com/office/officeart/2008/layout/LinedList"/>
    <dgm:cxn modelId="{30CD818E-9DF1-4DAC-B0AC-6480CEF88BC2}" type="presParOf" srcId="{14B003B2-8624-404C-AA2A-386E80613019}" destId="{7C658BF9-9C37-4CF1-8E76-6060F89CB9C4}" srcOrd="7" destOrd="0" presId="urn:microsoft.com/office/officeart/2008/layout/LinedList"/>
    <dgm:cxn modelId="{50326A9A-E160-4932-B5CA-211CFEA9CB1A}" type="presParOf" srcId="{7C658BF9-9C37-4CF1-8E76-6060F89CB9C4}" destId="{187EAC39-02B6-44DD-8062-4ED666E292EA}" srcOrd="0" destOrd="0" presId="urn:microsoft.com/office/officeart/2008/layout/LinedList"/>
    <dgm:cxn modelId="{93E244D5-4AB5-4E6D-8F3E-0CA4627EE0E4}" type="presParOf" srcId="{7C658BF9-9C37-4CF1-8E76-6060F89CB9C4}" destId="{C2A2A1BC-3533-4EFF-B469-79B930FB39EB}" srcOrd="1" destOrd="0" presId="urn:microsoft.com/office/officeart/2008/layout/LinedList"/>
    <dgm:cxn modelId="{1CC81246-A252-4396-801C-B989AECEC28B}" type="presParOf" srcId="{14B003B2-8624-404C-AA2A-386E80613019}" destId="{5EB850B4-16CB-4824-B7A9-56B5CC7C7EB1}" srcOrd="8" destOrd="0" presId="urn:microsoft.com/office/officeart/2008/layout/LinedList"/>
    <dgm:cxn modelId="{EE4F3B87-C74A-4F51-9EC5-E48B19289BD3}" type="presParOf" srcId="{14B003B2-8624-404C-AA2A-386E80613019}" destId="{B4AE2294-28C9-48CA-8ADE-EC8CCA2E2016}" srcOrd="9" destOrd="0" presId="urn:microsoft.com/office/officeart/2008/layout/LinedList"/>
    <dgm:cxn modelId="{54926B78-24C8-4913-BB5D-F19764F45CC7}" type="presParOf" srcId="{B4AE2294-28C9-48CA-8ADE-EC8CCA2E2016}" destId="{EF6EA054-258F-4515-892D-850590CE64B5}" srcOrd="0" destOrd="0" presId="urn:microsoft.com/office/officeart/2008/layout/LinedList"/>
    <dgm:cxn modelId="{0C3D08DD-B537-4241-8065-24C0E339436D}" type="presParOf" srcId="{B4AE2294-28C9-48CA-8ADE-EC8CCA2E2016}" destId="{7FBB9E00-C19C-4DBC-A567-8A50ED8D3BB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E3205D1-F593-40A0-8C54-550EE3B72179}"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US"/>
        </a:p>
      </dgm:t>
    </dgm:pt>
    <dgm:pt modelId="{D487AE70-BF55-4D15-B475-1CE373B7CF82}">
      <dgm:prSet/>
      <dgm:spPr>
        <a:solidFill>
          <a:schemeClr val="accent1">
            <a:lumMod val="75000"/>
          </a:schemeClr>
        </a:solidFill>
      </dgm:spPr>
      <dgm:t>
        <a:bodyPr/>
        <a:lstStyle/>
        <a:p>
          <a:r>
            <a:rPr lang="ru-RU" b="1" dirty="0" err="1"/>
            <a:t>Хитридиомицеттер</a:t>
          </a:r>
          <a:r>
            <a:rPr lang="ru-RU" b="1" dirty="0"/>
            <a:t>. </a:t>
          </a:r>
          <a:r>
            <a:rPr lang="ru-RU" dirty="0" err="1"/>
            <a:t>Қарапайым</a:t>
          </a:r>
          <a:r>
            <a:rPr lang="ru-RU" dirty="0"/>
            <a:t> </a:t>
          </a:r>
          <a:r>
            <a:rPr lang="ru-RU" dirty="0" err="1"/>
            <a:t>төменгі</a:t>
          </a:r>
          <a:r>
            <a:rPr lang="ru-RU" dirty="0"/>
            <a:t> </a:t>
          </a:r>
          <a:r>
            <a:rPr lang="ru-RU" dirty="0" err="1"/>
            <a:t>сатыдағы</a:t>
          </a:r>
          <a:r>
            <a:rPr lang="ru-RU" dirty="0"/>
            <a:t> </a:t>
          </a:r>
          <a:r>
            <a:rPr lang="ru-RU" dirty="0" err="1"/>
            <a:t>біржасушалы</a:t>
          </a:r>
          <a:r>
            <a:rPr lang="ru-RU" dirty="0"/>
            <a:t> </a:t>
          </a:r>
          <a:r>
            <a:rPr lang="ru-RU" dirty="0" err="1"/>
            <a:t>организмдер</a:t>
          </a:r>
          <a:r>
            <a:rPr lang="ru-RU" dirty="0"/>
            <a:t>. Мицелий </a:t>
          </a:r>
          <a:r>
            <a:rPr lang="ru-RU" dirty="0" err="1"/>
            <a:t>жоқ</a:t>
          </a:r>
          <a:r>
            <a:rPr lang="ru-RU" dirty="0"/>
            <a:t> </a:t>
          </a:r>
          <a:r>
            <a:rPr lang="ru-RU" dirty="0" err="1"/>
            <a:t>немесе</a:t>
          </a:r>
          <a:r>
            <a:rPr lang="ru-RU" dirty="0"/>
            <a:t> </a:t>
          </a:r>
          <a:r>
            <a:rPr lang="ru-RU" dirty="0" err="1"/>
            <a:t>рудиментті</a:t>
          </a:r>
          <a:r>
            <a:rPr lang="ru-RU" dirty="0"/>
            <a:t>. </a:t>
          </a:r>
          <a:r>
            <a:rPr lang="ru-RU" dirty="0" err="1"/>
            <a:t>Жасуша</a:t>
          </a:r>
          <a:r>
            <a:rPr lang="ru-RU" dirty="0"/>
            <a:t> </a:t>
          </a:r>
          <a:r>
            <a:rPr lang="ru-RU" dirty="0" err="1"/>
            <a:t>қабырғасында</a:t>
          </a:r>
          <a:r>
            <a:rPr lang="ru-RU" dirty="0"/>
            <a:t> хитин бар </a:t>
          </a:r>
          <a:r>
            <a:rPr lang="ru-RU" dirty="0" err="1"/>
            <a:t>және</a:t>
          </a:r>
          <a:r>
            <a:rPr lang="ru-RU" dirty="0"/>
            <a:t> целлюлоза </a:t>
          </a:r>
          <a:r>
            <a:rPr lang="ru-RU" dirty="0" err="1"/>
            <a:t>жо</a:t>
          </a:r>
          <a:r>
            <a:rPr lang="kk-KZ" dirty="0"/>
            <a:t>қ</a:t>
          </a:r>
          <a:r>
            <a:rPr lang="ru-RU" dirty="0"/>
            <a:t>. </a:t>
          </a:r>
          <a:r>
            <a:rPr lang="ru-RU" dirty="0" err="1"/>
            <a:t>Көбеюі</a:t>
          </a:r>
          <a:r>
            <a:rPr lang="ru-RU" dirty="0"/>
            <a:t> </a:t>
          </a:r>
          <a:r>
            <a:rPr lang="ru-RU" dirty="0" err="1"/>
            <a:t>жыныссыз</a:t>
          </a:r>
          <a:r>
            <a:rPr lang="ru-RU" dirty="0"/>
            <a:t> </a:t>
          </a:r>
          <a:r>
            <a:rPr lang="ru-RU" dirty="0" err="1"/>
            <a:t>және</a:t>
          </a:r>
          <a:r>
            <a:rPr lang="ru-RU" dirty="0"/>
            <a:t> </a:t>
          </a:r>
          <a:r>
            <a:rPr lang="ru-RU" dirty="0" err="1"/>
            <a:t>жыныстық</a:t>
          </a:r>
          <a:r>
            <a:rPr lang="ru-RU" dirty="0"/>
            <a:t>. </a:t>
          </a:r>
          <a:r>
            <a:rPr lang="ru-RU" dirty="0" err="1"/>
            <a:t>Олар</a:t>
          </a:r>
          <a:r>
            <a:rPr lang="ru-RU" dirty="0"/>
            <a:t> </a:t>
          </a:r>
          <a:r>
            <a:rPr lang="ru-RU" dirty="0" err="1"/>
            <a:t>негізінен</a:t>
          </a:r>
          <a:r>
            <a:rPr lang="ru-RU" dirty="0"/>
            <a:t> </a:t>
          </a:r>
          <a:r>
            <a:rPr lang="ru-RU" dirty="0" err="1"/>
            <a:t>сулы</a:t>
          </a:r>
          <a:r>
            <a:rPr lang="ru-RU" dirty="0"/>
            <a:t> </a:t>
          </a:r>
          <a:r>
            <a:rPr lang="ru-RU" dirty="0" err="1"/>
            <a:t>ортада</a:t>
          </a:r>
          <a:r>
            <a:rPr lang="ru-RU" dirty="0"/>
            <a:t> </a:t>
          </a:r>
          <a:r>
            <a:rPr lang="ru-RU" dirty="0" err="1"/>
            <a:t>тіршілік</a:t>
          </a:r>
          <a:r>
            <a:rPr lang="ru-RU" dirty="0"/>
            <a:t> </a:t>
          </a:r>
          <a:r>
            <a:rPr lang="ru-RU" dirty="0" err="1"/>
            <a:t>етеді</a:t>
          </a:r>
          <a:r>
            <a:rPr lang="ru-RU" dirty="0"/>
            <a:t>. </a:t>
          </a:r>
          <a:r>
            <a:rPr lang="ru-RU" dirty="0" err="1"/>
            <a:t>Кейбір</a:t>
          </a:r>
          <a:r>
            <a:rPr lang="ru-RU" dirty="0"/>
            <a:t> </a:t>
          </a:r>
          <a:r>
            <a:rPr lang="ru-RU" dirty="0" err="1"/>
            <a:t>түрлері</a:t>
          </a:r>
          <a:r>
            <a:rPr lang="ru-RU" dirty="0"/>
            <a:t> </a:t>
          </a:r>
          <a:r>
            <a:rPr lang="ru-RU" dirty="0" err="1"/>
            <a:t>ауылшаруашылық</a:t>
          </a:r>
          <a:r>
            <a:rPr lang="ru-RU" dirty="0"/>
            <a:t> </a:t>
          </a:r>
          <a:r>
            <a:rPr lang="ru-RU" dirty="0" err="1"/>
            <a:t>өсімдіктерінің</a:t>
          </a:r>
          <a:r>
            <a:rPr lang="ru-RU" dirty="0"/>
            <a:t> </a:t>
          </a:r>
          <a:r>
            <a:rPr lang="ru-RU" dirty="0" err="1"/>
            <a:t>ауруларын</a:t>
          </a:r>
          <a:r>
            <a:rPr lang="ru-RU" dirty="0"/>
            <a:t> </a:t>
          </a:r>
          <a:r>
            <a:rPr lang="ru-RU" dirty="0" err="1"/>
            <a:t>тудырады</a:t>
          </a:r>
          <a:r>
            <a:rPr lang="ru-RU" dirty="0"/>
            <a:t>.</a:t>
          </a:r>
          <a:endParaRPr lang="en-US" dirty="0"/>
        </a:p>
      </dgm:t>
    </dgm:pt>
    <dgm:pt modelId="{51411294-65E3-4C81-B5B1-C7DF3968CAFB}" type="parTrans" cxnId="{FAC8B19B-7140-40A8-84B5-E3BA2F33D336}">
      <dgm:prSet/>
      <dgm:spPr/>
      <dgm:t>
        <a:bodyPr/>
        <a:lstStyle/>
        <a:p>
          <a:endParaRPr lang="en-US"/>
        </a:p>
      </dgm:t>
    </dgm:pt>
    <dgm:pt modelId="{759DAC97-767A-46C0-86AB-8A12E2287B04}" type="sibTrans" cxnId="{FAC8B19B-7140-40A8-84B5-E3BA2F33D336}">
      <dgm:prSet/>
      <dgm:spPr/>
      <dgm:t>
        <a:bodyPr/>
        <a:lstStyle/>
        <a:p>
          <a:endParaRPr lang="en-US"/>
        </a:p>
      </dgm:t>
    </dgm:pt>
    <dgm:pt modelId="{64C45EBE-B22C-4FD2-8217-75922D94EAF2}">
      <dgm:prSet/>
      <dgm:spPr>
        <a:solidFill>
          <a:schemeClr val="accent1">
            <a:lumMod val="75000"/>
          </a:schemeClr>
        </a:solidFill>
      </dgm:spPr>
      <dgm:t>
        <a:bodyPr/>
        <a:lstStyle/>
        <a:p>
          <a:r>
            <a:rPr lang="ru-RU" b="1" dirty="0" err="1"/>
            <a:t>Оомицеттер</a:t>
          </a:r>
          <a:r>
            <a:rPr lang="ru-RU" b="1" dirty="0"/>
            <a:t>. </a:t>
          </a:r>
          <a:r>
            <a:rPr lang="ru-RU" dirty="0" err="1"/>
            <a:t>Біржасушалы</a:t>
          </a:r>
          <a:r>
            <a:rPr lang="ru-RU" dirty="0"/>
            <a:t> (</a:t>
          </a:r>
          <a:r>
            <a:rPr lang="ru-RU" dirty="0" err="1"/>
            <a:t>төменгі</a:t>
          </a:r>
          <a:r>
            <a:rPr lang="ru-RU" dirty="0"/>
            <a:t>) </a:t>
          </a:r>
          <a:r>
            <a:rPr lang="ru-RU" dirty="0" err="1"/>
            <a:t>мицельиалды</a:t>
          </a:r>
          <a:r>
            <a:rPr lang="ru-RU" dirty="0"/>
            <a:t> </a:t>
          </a:r>
          <a:r>
            <a:rPr lang="ru-RU" dirty="0" err="1"/>
            <a:t>саңырауқұлақтар</a:t>
          </a:r>
          <a:r>
            <a:rPr lang="ru-RU" dirty="0"/>
            <a:t>. Целлюлоза мен глюкан </a:t>
          </a:r>
          <a:r>
            <a:rPr lang="ru-RU" dirty="0" err="1"/>
            <a:t>қабырғаның</a:t>
          </a:r>
          <a:r>
            <a:rPr lang="ru-RU" dirty="0"/>
            <a:t> </a:t>
          </a:r>
          <a:r>
            <a:rPr lang="ru-RU" dirty="0" err="1"/>
            <a:t>қаңқа</a:t>
          </a:r>
          <a:r>
            <a:rPr lang="ru-RU" dirty="0"/>
            <a:t> </a:t>
          </a:r>
          <a:r>
            <a:rPr lang="ru-RU" dirty="0" err="1"/>
            <a:t>ретінде</a:t>
          </a:r>
          <a:r>
            <a:rPr lang="ru-RU" dirty="0"/>
            <a:t> </a:t>
          </a:r>
          <a:r>
            <a:rPr lang="ru-RU" dirty="0" err="1"/>
            <a:t>қызмет</a:t>
          </a:r>
          <a:r>
            <a:rPr lang="ru-RU" dirty="0"/>
            <a:t> </a:t>
          </a:r>
          <a:r>
            <a:rPr lang="ru-RU" dirty="0" err="1"/>
            <a:t>етеді</a:t>
          </a:r>
          <a:r>
            <a:rPr lang="ru-RU" dirty="0"/>
            <a:t>. </a:t>
          </a:r>
          <a:r>
            <a:rPr lang="ru-RU" dirty="0" err="1"/>
            <a:t>Көбеюі</a:t>
          </a:r>
          <a:r>
            <a:rPr lang="ru-RU" dirty="0"/>
            <a:t> </a:t>
          </a:r>
          <a:r>
            <a:rPr lang="ru-RU" dirty="0" err="1"/>
            <a:t>жыныссыз</a:t>
          </a:r>
          <a:r>
            <a:rPr lang="ru-RU" dirty="0"/>
            <a:t>. </a:t>
          </a:r>
          <a:r>
            <a:rPr lang="ru-RU" dirty="0" err="1"/>
            <a:t>Олар</a:t>
          </a:r>
          <a:r>
            <a:rPr lang="ru-RU" dirty="0"/>
            <a:t> </a:t>
          </a:r>
          <a:r>
            <a:rPr lang="ru-RU" dirty="0" err="1"/>
            <a:t>сулы</a:t>
          </a:r>
          <a:r>
            <a:rPr lang="ru-RU" dirty="0"/>
            <a:t> </a:t>
          </a:r>
          <a:r>
            <a:rPr lang="ru-RU" dirty="0" err="1"/>
            <a:t>орталарда</a:t>
          </a:r>
          <a:r>
            <a:rPr lang="ru-RU" dirty="0"/>
            <a:t> </a:t>
          </a:r>
          <a:r>
            <a:rPr lang="ru-RU" dirty="0" err="1"/>
            <a:t>тіршілік</a:t>
          </a:r>
          <a:r>
            <a:rPr lang="ru-RU" dirty="0"/>
            <a:t> </a:t>
          </a:r>
          <a:r>
            <a:rPr lang="ru-RU" dirty="0" err="1"/>
            <a:t>етеді</a:t>
          </a:r>
          <a:r>
            <a:rPr lang="ru-RU" dirty="0"/>
            <a:t>; </a:t>
          </a:r>
          <a:r>
            <a:rPr lang="ru-RU" dirty="0" err="1"/>
            <a:t>құрлықтық</a:t>
          </a:r>
          <a:r>
            <a:rPr lang="ru-RU" dirty="0"/>
            <a:t> </a:t>
          </a:r>
          <a:r>
            <a:rPr lang="ru-RU" dirty="0" err="1"/>
            <a:t>формалар</a:t>
          </a:r>
          <a:r>
            <a:rPr lang="ru-RU" dirty="0"/>
            <a:t> </a:t>
          </a:r>
          <a:r>
            <a:rPr lang="ru-RU" dirty="0" err="1"/>
            <a:t>жоғары</a:t>
          </a:r>
          <a:r>
            <a:rPr lang="ru-RU" dirty="0"/>
            <a:t> </a:t>
          </a:r>
          <a:r>
            <a:rPr lang="ru-RU" dirty="0" err="1"/>
            <a:t>сатыдағы</a:t>
          </a:r>
          <a:r>
            <a:rPr lang="ru-RU" dirty="0"/>
            <a:t> </a:t>
          </a:r>
          <a:r>
            <a:rPr lang="ru-RU" dirty="0" err="1"/>
            <a:t>өсімдіктердің</a:t>
          </a:r>
          <a:r>
            <a:rPr lang="ru-RU" dirty="0"/>
            <a:t> </a:t>
          </a:r>
          <a:r>
            <a:rPr lang="ru-RU" dirty="0" err="1"/>
            <a:t>паразиттері</a:t>
          </a:r>
          <a:r>
            <a:rPr lang="ru-RU" dirty="0"/>
            <a:t> </a:t>
          </a:r>
          <a:r>
            <a:rPr lang="ru-RU" dirty="0" err="1"/>
            <a:t>болып</a:t>
          </a:r>
          <a:r>
            <a:rPr lang="ru-RU" dirty="0"/>
            <a:t> </a:t>
          </a:r>
          <a:r>
            <a:rPr lang="ru-RU" dirty="0" err="1"/>
            <a:t>табылады</a:t>
          </a:r>
          <a:r>
            <a:rPr lang="ru-RU" dirty="0"/>
            <a:t>.</a:t>
          </a:r>
          <a:endParaRPr lang="en-US" dirty="0"/>
        </a:p>
      </dgm:t>
    </dgm:pt>
    <dgm:pt modelId="{85F6D8FD-BE60-489D-BC60-361415EAD756}" type="parTrans" cxnId="{FD98E6B1-C653-4BA6-BBF6-7163E4B6DD9A}">
      <dgm:prSet/>
      <dgm:spPr/>
      <dgm:t>
        <a:bodyPr/>
        <a:lstStyle/>
        <a:p>
          <a:endParaRPr lang="en-US"/>
        </a:p>
      </dgm:t>
    </dgm:pt>
    <dgm:pt modelId="{A451E404-58B5-4F62-828F-A49D8B9E087C}" type="sibTrans" cxnId="{FD98E6B1-C653-4BA6-BBF6-7163E4B6DD9A}">
      <dgm:prSet/>
      <dgm:spPr/>
      <dgm:t>
        <a:bodyPr/>
        <a:lstStyle/>
        <a:p>
          <a:endParaRPr lang="en-US"/>
        </a:p>
      </dgm:t>
    </dgm:pt>
    <dgm:pt modelId="{DE330C8E-CE03-4995-8D64-E64D73D5F458}" type="pres">
      <dgm:prSet presAssocID="{EE3205D1-F593-40A0-8C54-550EE3B72179}" presName="hierChild1" presStyleCnt="0">
        <dgm:presLayoutVars>
          <dgm:orgChart val="1"/>
          <dgm:chPref val="1"/>
          <dgm:dir/>
          <dgm:animOne val="branch"/>
          <dgm:animLvl val="lvl"/>
          <dgm:resizeHandles/>
        </dgm:presLayoutVars>
      </dgm:prSet>
      <dgm:spPr/>
    </dgm:pt>
    <dgm:pt modelId="{004D3728-C75E-4B67-B3BE-CF24CE8151B2}" type="pres">
      <dgm:prSet presAssocID="{D487AE70-BF55-4D15-B475-1CE373B7CF82}" presName="hierRoot1" presStyleCnt="0">
        <dgm:presLayoutVars>
          <dgm:hierBranch val="init"/>
        </dgm:presLayoutVars>
      </dgm:prSet>
      <dgm:spPr/>
    </dgm:pt>
    <dgm:pt modelId="{D200739A-AFCE-428A-892F-98B84CDE6272}" type="pres">
      <dgm:prSet presAssocID="{D487AE70-BF55-4D15-B475-1CE373B7CF82}" presName="rootComposite1" presStyleCnt="0"/>
      <dgm:spPr/>
    </dgm:pt>
    <dgm:pt modelId="{64EA92F2-005B-4DFC-875B-CDA8AB02F0A5}" type="pres">
      <dgm:prSet presAssocID="{D487AE70-BF55-4D15-B475-1CE373B7CF82}" presName="rootText1" presStyleLbl="node0" presStyleIdx="0" presStyleCnt="2">
        <dgm:presLayoutVars>
          <dgm:chPref val="3"/>
        </dgm:presLayoutVars>
      </dgm:prSet>
      <dgm:spPr/>
    </dgm:pt>
    <dgm:pt modelId="{478E7F54-0E60-4456-9DC7-C37C626D11F5}" type="pres">
      <dgm:prSet presAssocID="{D487AE70-BF55-4D15-B475-1CE373B7CF82}" presName="rootConnector1" presStyleLbl="node1" presStyleIdx="0" presStyleCnt="0"/>
      <dgm:spPr/>
    </dgm:pt>
    <dgm:pt modelId="{37ABDF06-C8A8-4303-89F4-DD838497316A}" type="pres">
      <dgm:prSet presAssocID="{D487AE70-BF55-4D15-B475-1CE373B7CF82}" presName="hierChild2" presStyleCnt="0"/>
      <dgm:spPr/>
    </dgm:pt>
    <dgm:pt modelId="{B51C74D8-8DAF-4999-9EC2-DDCC28842AD0}" type="pres">
      <dgm:prSet presAssocID="{D487AE70-BF55-4D15-B475-1CE373B7CF82}" presName="hierChild3" presStyleCnt="0"/>
      <dgm:spPr/>
    </dgm:pt>
    <dgm:pt modelId="{27852ABE-07EF-4DA0-9FBE-EA3649D80BD1}" type="pres">
      <dgm:prSet presAssocID="{64C45EBE-B22C-4FD2-8217-75922D94EAF2}" presName="hierRoot1" presStyleCnt="0">
        <dgm:presLayoutVars>
          <dgm:hierBranch val="init"/>
        </dgm:presLayoutVars>
      </dgm:prSet>
      <dgm:spPr/>
    </dgm:pt>
    <dgm:pt modelId="{1AE722D7-C253-4469-A786-CA1F05EED4B5}" type="pres">
      <dgm:prSet presAssocID="{64C45EBE-B22C-4FD2-8217-75922D94EAF2}" presName="rootComposite1" presStyleCnt="0"/>
      <dgm:spPr/>
    </dgm:pt>
    <dgm:pt modelId="{71F89D31-5E81-4B28-9778-29612F6AB4E9}" type="pres">
      <dgm:prSet presAssocID="{64C45EBE-B22C-4FD2-8217-75922D94EAF2}" presName="rootText1" presStyleLbl="node0" presStyleIdx="1" presStyleCnt="2">
        <dgm:presLayoutVars>
          <dgm:chPref val="3"/>
        </dgm:presLayoutVars>
      </dgm:prSet>
      <dgm:spPr/>
    </dgm:pt>
    <dgm:pt modelId="{F26415E1-F3A7-405F-91D1-0E614BFC87A7}" type="pres">
      <dgm:prSet presAssocID="{64C45EBE-B22C-4FD2-8217-75922D94EAF2}" presName="rootConnector1" presStyleLbl="node1" presStyleIdx="0" presStyleCnt="0"/>
      <dgm:spPr/>
    </dgm:pt>
    <dgm:pt modelId="{8D55A4C2-4DE5-4275-8D1F-5AF832720B5A}" type="pres">
      <dgm:prSet presAssocID="{64C45EBE-B22C-4FD2-8217-75922D94EAF2}" presName="hierChild2" presStyleCnt="0"/>
      <dgm:spPr/>
    </dgm:pt>
    <dgm:pt modelId="{C7AE90CC-33F2-4418-B199-7572A1116938}" type="pres">
      <dgm:prSet presAssocID="{64C45EBE-B22C-4FD2-8217-75922D94EAF2}" presName="hierChild3" presStyleCnt="0"/>
      <dgm:spPr/>
    </dgm:pt>
  </dgm:ptLst>
  <dgm:cxnLst>
    <dgm:cxn modelId="{D4E0261C-97C6-46D3-87A1-D6D6C9CA3487}" type="presOf" srcId="{64C45EBE-B22C-4FD2-8217-75922D94EAF2}" destId="{F26415E1-F3A7-405F-91D1-0E614BFC87A7}" srcOrd="1" destOrd="0" presId="urn:microsoft.com/office/officeart/2009/3/layout/HorizontalOrganizationChart"/>
    <dgm:cxn modelId="{BED22125-4708-4C19-96F9-360D05DAA62B}" type="presOf" srcId="{64C45EBE-B22C-4FD2-8217-75922D94EAF2}" destId="{71F89D31-5E81-4B28-9778-29612F6AB4E9}" srcOrd="0" destOrd="0" presId="urn:microsoft.com/office/officeart/2009/3/layout/HorizontalOrganizationChart"/>
    <dgm:cxn modelId="{CB253431-75D4-4302-883E-E02B0BB66C8E}" type="presOf" srcId="{D487AE70-BF55-4D15-B475-1CE373B7CF82}" destId="{64EA92F2-005B-4DFC-875B-CDA8AB02F0A5}" srcOrd="0" destOrd="0" presId="urn:microsoft.com/office/officeart/2009/3/layout/HorizontalOrganizationChart"/>
    <dgm:cxn modelId="{2B113945-1F81-4EF9-AB70-9AEE80B656C5}" type="presOf" srcId="{D487AE70-BF55-4D15-B475-1CE373B7CF82}" destId="{478E7F54-0E60-4456-9DC7-C37C626D11F5}" srcOrd="1" destOrd="0" presId="urn:microsoft.com/office/officeart/2009/3/layout/HorizontalOrganizationChart"/>
    <dgm:cxn modelId="{A4BE2B8D-722F-486F-BE82-A0417C71B7C8}" type="presOf" srcId="{EE3205D1-F593-40A0-8C54-550EE3B72179}" destId="{DE330C8E-CE03-4995-8D64-E64D73D5F458}" srcOrd="0" destOrd="0" presId="urn:microsoft.com/office/officeart/2009/3/layout/HorizontalOrganizationChart"/>
    <dgm:cxn modelId="{FAC8B19B-7140-40A8-84B5-E3BA2F33D336}" srcId="{EE3205D1-F593-40A0-8C54-550EE3B72179}" destId="{D487AE70-BF55-4D15-B475-1CE373B7CF82}" srcOrd="0" destOrd="0" parTransId="{51411294-65E3-4C81-B5B1-C7DF3968CAFB}" sibTransId="{759DAC97-767A-46C0-86AB-8A12E2287B04}"/>
    <dgm:cxn modelId="{FD98E6B1-C653-4BA6-BBF6-7163E4B6DD9A}" srcId="{EE3205D1-F593-40A0-8C54-550EE3B72179}" destId="{64C45EBE-B22C-4FD2-8217-75922D94EAF2}" srcOrd="1" destOrd="0" parTransId="{85F6D8FD-BE60-489D-BC60-361415EAD756}" sibTransId="{A451E404-58B5-4F62-828F-A49D8B9E087C}"/>
    <dgm:cxn modelId="{87C0A6B8-FDDA-4905-85A6-07B1A18CBE25}" type="presParOf" srcId="{DE330C8E-CE03-4995-8D64-E64D73D5F458}" destId="{004D3728-C75E-4B67-B3BE-CF24CE8151B2}" srcOrd="0" destOrd="0" presId="urn:microsoft.com/office/officeart/2009/3/layout/HorizontalOrganizationChart"/>
    <dgm:cxn modelId="{7A1FA647-7FB8-4341-8F3D-CE44B7FF05FB}" type="presParOf" srcId="{004D3728-C75E-4B67-B3BE-CF24CE8151B2}" destId="{D200739A-AFCE-428A-892F-98B84CDE6272}" srcOrd="0" destOrd="0" presId="urn:microsoft.com/office/officeart/2009/3/layout/HorizontalOrganizationChart"/>
    <dgm:cxn modelId="{272C3F75-6B00-47D1-A13F-2B3E0205FB1F}" type="presParOf" srcId="{D200739A-AFCE-428A-892F-98B84CDE6272}" destId="{64EA92F2-005B-4DFC-875B-CDA8AB02F0A5}" srcOrd="0" destOrd="0" presId="urn:microsoft.com/office/officeart/2009/3/layout/HorizontalOrganizationChart"/>
    <dgm:cxn modelId="{C4D1CE75-CA88-4363-AEC7-6A93C568DC16}" type="presParOf" srcId="{D200739A-AFCE-428A-892F-98B84CDE6272}" destId="{478E7F54-0E60-4456-9DC7-C37C626D11F5}" srcOrd="1" destOrd="0" presId="urn:microsoft.com/office/officeart/2009/3/layout/HorizontalOrganizationChart"/>
    <dgm:cxn modelId="{9FF69312-4116-4D22-8F3B-6C37B3BED8E8}" type="presParOf" srcId="{004D3728-C75E-4B67-B3BE-CF24CE8151B2}" destId="{37ABDF06-C8A8-4303-89F4-DD838497316A}" srcOrd="1" destOrd="0" presId="urn:microsoft.com/office/officeart/2009/3/layout/HorizontalOrganizationChart"/>
    <dgm:cxn modelId="{36635D47-1EE4-4690-AC5C-6724E20077FB}" type="presParOf" srcId="{004D3728-C75E-4B67-B3BE-CF24CE8151B2}" destId="{B51C74D8-8DAF-4999-9EC2-DDCC28842AD0}" srcOrd="2" destOrd="0" presId="urn:microsoft.com/office/officeart/2009/3/layout/HorizontalOrganizationChart"/>
    <dgm:cxn modelId="{B42E437A-A849-4B0A-A9D5-79C605D2B5C5}" type="presParOf" srcId="{DE330C8E-CE03-4995-8D64-E64D73D5F458}" destId="{27852ABE-07EF-4DA0-9FBE-EA3649D80BD1}" srcOrd="1" destOrd="0" presId="urn:microsoft.com/office/officeart/2009/3/layout/HorizontalOrganizationChart"/>
    <dgm:cxn modelId="{6C776D49-9401-4CAF-9693-66944A5E1E29}" type="presParOf" srcId="{27852ABE-07EF-4DA0-9FBE-EA3649D80BD1}" destId="{1AE722D7-C253-4469-A786-CA1F05EED4B5}" srcOrd="0" destOrd="0" presId="urn:microsoft.com/office/officeart/2009/3/layout/HorizontalOrganizationChart"/>
    <dgm:cxn modelId="{A456B2CE-34BA-4BD5-B6B2-D25D21A5AB69}" type="presParOf" srcId="{1AE722D7-C253-4469-A786-CA1F05EED4B5}" destId="{71F89D31-5E81-4B28-9778-29612F6AB4E9}" srcOrd="0" destOrd="0" presId="urn:microsoft.com/office/officeart/2009/3/layout/HorizontalOrganizationChart"/>
    <dgm:cxn modelId="{0D9C1801-2F70-4D1D-9B63-3F1854DA2BD8}" type="presParOf" srcId="{1AE722D7-C253-4469-A786-CA1F05EED4B5}" destId="{F26415E1-F3A7-405F-91D1-0E614BFC87A7}" srcOrd="1" destOrd="0" presId="urn:microsoft.com/office/officeart/2009/3/layout/HorizontalOrganizationChart"/>
    <dgm:cxn modelId="{1A5032DD-7255-4D29-9E6B-40DC07575768}" type="presParOf" srcId="{27852ABE-07EF-4DA0-9FBE-EA3649D80BD1}" destId="{8D55A4C2-4DE5-4275-8D1F-5AF832720B5A}" srcOrd="1" destOrd="0" presId="urn:microsoft.com/office/officeart/2009/3/layout/HorizontalOrganizationChart"/>
    <dgm:cxn modelId="{635A6586-F297-44AD-86BF-3D7C79F7E1A2}" type="presParOf" srcId="{27852ABE-07EF-4DA0-9FBE-EA3649D80BD1}" destId="{C7AE90CC-33F2-4418-B199-7572A1116938}"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DE234AD-4FF4-4773-8594-777E61F25386}"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481AAC83-DD43-44D6-B295-A035A58E98BB}">
      <dgm:prSet/>
      <dgm:spPr/>
      <dgm:t>
        <a:bodyPr/>
        <a:lstStyle/>
        <a:p>
          <a:r>
            <a:rPr lang="ru-RU"/>
            <a:t>Көбеюі вегетативті, жыныссыз (конидиялар арқылы) және жыныстық (аскомицет сатысы) болып табылады. Жыныстық процесс асцилердің немесе қапшықтардың пайда болуына әкеледі, олардың ішінде көбею жасушаларының (гаметалар) ядролары біріккеннен кейін аскопоралар пайда болады - әдетте бір аскуста сегіз болады.</a:t>
          </a:r>
          <a:endParaRPr lang="en-US"/>
        </a:p>
      </dgm:t>
    </dgm:pt>
    <dgm:pt modelId="{5353A092-38D8-4422-9BC7-C0ABA3570255}" type="parTrans" cxnId="{D5BE88E8-0CF5-47EF-9BC5-5CD3622D0C53}">
      <dgm:prSet/>
      <dgm:spPr/>
      <dgm:t>
        <a:bodyPr/>
        <a:lstStyle/>
        <a:p>
          <a:endParaRPr lang="en-US"/>
        </a:p>
      </dgm:t>
    </dgm:pt>
    <dgm:pt modelId="{6904643C-2958-4A7D-9A13-5FB644329B7F}" type="sibTrans" cxnId="{D5BE88E8-0CF5-47EF-9BC5-5CD3622D0C53}">
      <dgm:prSet/>
      <dgm:spPr/>
      <dgm:t>
        <a:bodyPr/>
        <a:lstStyle/>
        <a:p>
          <a:endParaRPr lang="en-US"/>
        </a:p>
      </dgm:t>
    </dgm:pt>
    <dgm:pt modelId="{38350F72-C26C-4E25-83AA-ABCBBD7EBE62}">
      <dgm:prSet/>
      <dgm:spPr/>
      <dgm:t>
        <a:bodyPr/>
        <a:lstStyle/>
        <a:p>
          <a:r>
            <a:rPr lang="ru-RU"/>
            <a:t>Аскомицеттер табиғатта кең таралған, шамамен 30 000 түрі белгілі. Олар топырақта, органикалық субстраттарда, жемде және тағам өнімдерінде мекендейді, бұл олардың бұзылуына әкеледі. Олар өсімдіктер мен жануарларда паразиттік өмір сүреді, целлюлозаны бұзады. Уытты түрлер микотоксикоздарды тудыруы мүмкін. Олар антибиотиктерді, алкалоидтарды, өсу факторларын (гиббереллиндерді) және ферменттерді өндіруші ретінде қолданылады. Морельдер мен трюфельдер сияқты кейбір жеуге жарамды саңырауқұлақтар аскомицеттерге жатады.</a:t>
          </a:r>
          <a:endParaRPr lang="en-US"/>
        </a:p>
      </dgm:t>
    </dgm:pt>
    <dgm:pt modelId="{D327A3AE-E8B5-457E-87B6-1A3BF76A5D6B}" type="parTrans" cxnId="{3DF639E4-8EEA-4468-A78C-2A3E240CA97B}">
      <dgm:prSet/>
      <dgm:spPr/>
      <dgm:t>
        <a:bodyPr/>
        <a:lstStyle/>
        <a:p>
          <a:endParaRPr lang="en-US"/>
        </a:p>
      </dgm:t>
    </dgm:pt>
    <dgm:pt modelId="{243EF0E4-A25E-49B9-8925-16A8FB043C71}" type="sibTrans" cxnId="{3DF639E4-8EEA-4468-A78C-2A3E240CA97B}">
      <dgm:prSet/>
      <dgm:spPr/>
      <dgm:t>
        <a:bodyPr/>
        <a:lstStyle/>
        <a:p>
          <a:endParaRPr lang="en-US"/>
        </a:p>
      </dgm:t>
    </dgm:pt>
    <dgm:pt modelId="{C3CBA042-547E-4DA2-BA4E-CBAF3B261572}" type="pres">
      <dgm:prSet presAssocID="{0DE234AD-4FF4-4773-8594-777E61F25386}" presName="Name0" presStyleCnt="0">
        <dgm:presLayoutVars>
          <dgm:dir/>
          <dgm:animLvl val="lvl"/>
          <dgm:resizeHandles val="exact"/>
        </dgm:presLayoutVars>
      </dgm:prSet>
      <dgm:spPr/>
    </dgm:pt>
    <dgm:pt modelId="{D6EFC212-419B-4332-9CAF-D0941B663767}" type="pres">
      <dgm:prSet presAssocID="{38350F72-C26C-4E25-83AA-ABCBBD7EBE62}" presName="boxAndChildren" presStyleCnt="0"/>
      <dgm:spPr/>
    </dgm:pt>
    <dgm:pt modelId="{08430DF7-A496-4F15-9A21-0B324A21182C}" type="pres">
      <dgm:prSet presAssocID="{38350F72-C26C-4E25-83AA-ABCBBD7EBE62}" presName="parentTextBox" presStyleLbl="node1" presStyleIdx="0" presStyleCnt="2"/>
      <dgm:spPr/>
    </dgm:pt>
    <dgm:pt modelId="{B4FDEF5E-DDDA-456A-99ED-34C25FAFDBAE}" type="pres">
      <dgm:prSet presAssocID="{6904643C-2958-4A7D-9A13-5FB644329B7F}" presName="sp" presStyleCnt="0"/>
      <dgm:spPr/>
    </dgm:pt>
    <dgm:pt modelId="{B0C40132-FECB-4D89-A8E2-505E8737E05C}" type="pres">
      <dgm:prSet presAssocID="{481AAC83-DD43-44D6-B295-A035A58E98BB}" presName="arrowAndChildren" presStyleCnt="0"/>
      <dgm:spPr/>
    </dgm:pt>
    <dgm:pt modelId="{70641806-7D9E-4AAE-AC0F-CF26D864C097}" type="pres">
      <dgm:prSet presAssocID="{481AAC83-DD43-44D6-B295-A035A58E98BB}" presName="parentTextArrow" presStyleLbl="node1" presStyleIdx="1" presStyleCnt="2"/>
      <dgm:spPr/>
    </dgm:pt>
  </dgm:ptLst>
  <dgm:cxnLst>
    <dgm:cxn modelId="{6DD95D44-430F-486E-8114-37454B580A0D}" type="presOf" srcId="{481AAC83-DD43-44D6-B295-A035A58E98BB}" destId="{70641806-7D9E-4AAE-AC0F-CF26D864C097}" srcOrd="0" destOrd="0" presId="urn:microsoft.com/office/officeart/2005/8/layout/process4"/>
    <dgm:cxn modelId="{EDA125C0-AEB8-4BCA-9DDD-FE231D174608}" type="presOf" srcId="{0DE234AD-4FF4-4773-8594-777E61F25386}" destId="{C3CBA042-547E-4DA2-BA4E-CBAF3B261572}" srcOrd="0" destOrd="0" presId="urn:microsoft.com/office/officeart/2005/8/layout/process4"/>
    <dgm:cxn modelId="{995468DE-8CFD-4A98-98DB-62414FC0B550}" type="presOf" srcId="{38350F72-C26C-4E25-83AA-ABCBBD7EBE62}" destId="{08430DF7-A496-4F15-9A21-0B324A21182C}" srcOrd="0" destOrd="0" presId="urn:microsoft.com/office/officeart/2005/8/layout/process4"/>
    <dgm:cxn modelId="{3DF639E4-8EEA-4468-A78C-2A3E240CA97B}" srcId="{0DE234AD-4FF4-4773-8594-777E61F25386}" destId="{38350F72-C26C-4E25-83AA-ABCBBD7EBE62}" srcOrd="1" destOrd="0" parTransId="{D327A3AE-E8B5-457E-87B6-1A3BF76A5D6B}" sibTransId="{243EF0E4-A25E-49B9-8925-16A8FB043C71}"/>
    <dgm:cxn modelId="{D5BE88E8-0CF5-47EF-9BC5-5CD3622D0C53}" srcId="{0DE234AD-4FF4-4773-8594-777E61F25386}" destId="{481AAC83-DD43-44D6-B295-A035A58E98BB}" srcOrd="0" destOrd="0" parTransId="{5353A092-38D8-4422-9BC7-C0ABA3570255}" sibTransId="{6904643C-2958-4A7D-9A13-5FB644329B7F}"/>
    <dgm:cxn modelId="{D476B4DE-AFE1-4CDF-B05A-F89460CC1B76}" type="presParOf" srcId="{C3CBA042-547E-4DA2-BA4E-CBAF3B261572}" destId="{D6EFC212-419B-4332-9CAF-D0941B663767}" srcOrd="0" destOrd="0" presId="urn:microsoft.com/office/officeart/2005/8/layout/process4"/>
    <dgm:cxn modelId="{61A0DD9E-6A4B-4425-AE23-BCB8B716C6D9}" type="presParOf" srcId="{D6EFC212-419B-4332-9CAF-D0941B663767}" destId="{08430DF7-A496-4F15-9A21-0B324A21182C}" srcOrd="0" destOrd="0" presId="urn:microsoft.com/office/officeart/2005/8/layout/process4"/>
    <dgm:cxn modelId="{8900D66E-38C6-4FE9-B38A-1E6B7CEBA18A}" type="presParOf" srcId="{C3CBA042-547E-4DA2-BA4E-CBAF3B261572}" destId="{B4FDEF5E-DDDA-456A-99ED-34C25FAFDBAE}" srcOrd="1" destOrd="0" presId="urn:microsoft.com/office/officeart/2005/8/layout/process4"/>
    <dgm:cxn modelId="{4679D287-BD4A-43DE-A89B-74DCDE75EEB7}" type="presParOf" srcId="{C3CBA042-547E-4DA2-BA4E-CBAF3B261572}" destId="{B0C40132-FECB-4D89-A8E2-505E8737E05C}" srcOrd="2" destOrd="0" presId="urn:microsoft.com/office/officeart/2005/8/layout/process4"/>
    <dgm:cxn modelId="{99E5742F-B273-4DDE-943A-E731ADD20DDB}" type="presParOf" srcId="{B0C40132-FECB-4D89-A8E2-505E8737E05C}" destId="{70641806-7D9E-4AAE-AC0F-CF26D864C09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09366A-AEB1-4553-855E-4A96501BC7D4}" type="doc">
      <dgm:prSet loTypeId="urn:microsoft.com/office/officeart/2005/8/layout/cycle8" loCatId="cycle" qsTypeId="urn:microsoft.com/office/officeart/2005/8/quickstyle/simple1" qsCatId="simple" csTypeId="urn:microsoft.com/office/officeart/2005/8/colors/accent1_2" csCatId="accent1" phldr="1"/>
      <dgm:spPr/>
    </dgm:pt>
    <dgm:pt modelId="{D5362B24-1C2C-490A-A33F-2E0BE7315072}">
      <dgm:prSet phldrT="[Текст]" custT="1"/>
      <dgm:spPr/>
      <dgm:t>
        <a:bodyPr/>
        <a:lstStyle/>
        <a:p>
          <a:r>
            <a:rPr lang="kk-KZ" sz="1200" dirty="0">
              <a:solidFill>
                <a:schemeClr val="tx1"/>
              </a:solidFill>
              <a:latin typeface="Times New Roman" pitchFamily="18" charset="0"/>
              <a:cs typeface="Times New Roman" pitchFamily="18" charset="0"/>
            </a:rPr>
            <a:t>1886ж неміс ғалымы Геккель микроорганизмдерді үшінші патшалық (қарапайымдар) ретінде қарастыруды ұсынды. Қазіргі кезде микроорганизмдер үш патшалыққа бөлінеді</a:t>
          </a:r>
          <a:r>
            <a:rPr lang="ru-RU" sz="1200" dirty="0">
              <a:solidFill>
                <a:schemeClr val="tx1"/>
              </a:solidFill>
              <a:latin typeface="Times New Roman" pitchFamily="18" charset="0"/>
              <a:cs typeface="Times New Roman" pitchFamily="18" charset="0"/>
            </a:rPr>
            <a:t>:</a:t>
          </a:r>
          <a:endParaRPr lang="ru-RU" sz="1200" dirty="0"/>
        </a:p>
      </dgm:t>
    </dgm:pt>
    <dgm:pt modelId="{1FAE2C13-AF79-49A2-ABAB-DCCA95ED06D4}" type="parTrans" cxnId="{84B6AB52-39D4-4562-983A-1CFECD20D410}">
      <dgm:prSet/>
      <dgm:spPr/>
      <dgm:t>
        <a:bodyPr/>
        <a:lstStyle/>
        <a:p>
          <a:endParaRPr lang="ru-RU"/>
        </a:p>
      </dgm:t>
    </dgm:pt>
    <dgm:pt modelId="{D1B23E5A-DEE9-41E6-AE31-0F02711F2172}" type="sibTrans" cxnId="{84B6AB52-39D4-4562-983A-1CFECD20D410}">
      <dgm:prSet/>
      <dgm:spPr/>
      <dgm:t>
        <a:bodyPr/>
        <a:lstStyle/>
        <a:p>
          <a:endParaRPr lang="ru-RU"/>
        </a:p>
      </dgm:t>
    </dgm:pt>
    <dgm:pt modelId="{702F987B-E352-4B70-BEB7-B42A05CFDE36}">
      <dgm:prSet phldrT="[Текст]" custT="1"/>
      <dgm:spPr/>
      <dgm:t>
        <a:bodyPr/>
        <a:lstStyle/>
        <a:p>
          <a:r>
            <a:rPr lang="kk-KZ" sz="1100" b="1" dirty="0">
              <a:solidFill>
                <a:srgbClr val="FF0000"/>
              </a:solidFill>
              <a:latin typeface="Times New Roman" pitchFamily="18" charset="0"/>
              <a:cs typeface="Times New Roman" pitchFamily="18" charset="0"/>
            </a:rPr>
            <a:t>Procariotae - нағыз бактериялар,  рикетсиялар,  хламидиялар,  	микоплазмалар,  спирохеттер,  актиномицеттер жатады.Eucariotae - қарапайымдар мен саңырауқұлақтар жатады. </a:t>
          </a:r>
          <a:r>
            <a:rPr lang="en-US" sz="1100" b="1" dirty="0" err="1">
              <a:solidFill>
                <a:srgbClr val="FF0000"/>
              </a:solidFill>
              <a:latin typeface="Times New Roman" pitchFamily="18" charset="0"/>
              <a:cs typeface="Times New Roman" pitchFamily="18" charset="0"/>
            </a:rPr>
            <a:t>Vira</a:t>
          </a:r>
          <a:r>
            <a:rPr lang="en-US" sz="1100" b="1" dirty="0">
              <a:solidFill>
                <a:srgbClr val="FF0000"/>
              </a:solidFill>
              <a:latin typeface="Times New Roman" pitchFamily="18" charset="0"/>
              <a:cs typeface="Times New Roman" pitchFamily="18" charset="0"/>
            </a:rPr>
            <a:t>-</a:t>
          </a:r>
          <a:r>
            <a:rPr lang="kk-KZ" sz="1100" b="1" dirty="0">
              <a:solidFill>
                <a:srgbClr val="FF0000"/>
              </a:solidFill>
              <a:latin typeface="Times New Roman" pitchFamily="18" charset="0"/>
              <a:cs typeface="Times New Roman" pitchFamily="18" charset="0"/>
            </a:rPr>
            <a:t>оларға вирустар жатады.</a:t>
          </a:r>
          <a:r>
            <a:rPr lang="ru-RU" sz="1100" b="1" dirty="0">
              <a:solidFill>
                <a:srgbClr val="FF0000"/>
              </a:solidFill>
              <a:latin typeface="Times New Roman" pitchFamily="18" charset="0"/>
              <a:cs typeface="Times New Roman" pitchFamily="18" charset="0"/>
            </a:rPr>
            <a:t> </a:t>
          </a:r>
          <a:endParaRPr lang="ru-RU" sz="1100" dirty="0"/>
        </a:p>
      </dgm:t>
    </dgm:pt>
    <dgm:pt modelId="{28FB7F0A-FCA0-48A8-973C-CEC241658F28}" type="parTrans" cxnId="{8F84682F-99D9-4063-9C00-289BCCC85008}">
      <dgm:prSet/>
      <dgm:spPr/>
      <dgm:t>
        <a:bodyPr/>
        <a:lstStyle/>
        <a:p>
          <a:endParaRPr lang="ru-RU"/>
        </a:p>
      </dgm:t>
    </dgm:pt>
    <dgm:pt modelId="{190D9D94-E74C-4C37-8223-DD594239C3B2}" type="sibTrans" cxnId="{8F84682F-99D9-4063-9C00-289BCCC85008}">
      <dgm:prSet/>
      <dgm:spPr/>
      <dgm:t>
        <a:bodyPr/>
        <a:lstStyle/>
        <a:p>
          <a:endParaRPr lang="ru-RU"/>
        </a:p>
      </dgm:t>
    </dgm:pt>
    <dgm:pt modelId="{9B598182-D1B6-489E-9154-65F0C165E83D}">
      <dgm:prSet phldrT="[Текст]" custT="1"/>
      <dgm:spPr/>
      <dgm:t>
        <a:bodyPr/>
        <a:lstStyle/>
        <a:p>
          <a:r>
            <a:rPr lang="kk-KZ" sz="1000" dirty="0">
              <a:solidFill>
                <a:schemeClr val="tx1"/>
              </a:solidFill>
              <a:latin typeface="Times New Roman" pitchFamily="18" charset="0"/>
              <a:cs typeface="Times New Roman" pitchFamily="18" charset="0"/>
            </a:rPr>
            <a:t>Микроорганизмдермен жүмыс істеуді оңтайландыру үшін,  оларды </a:t>
          </a:r>
          <a:r>
            <a:rPr lang="kk-KZ" sz="1000" i="1" dirty="0">
              <a:solidFill>
                <a:schemeClr val="tx1"/>
              </a:solidFill>
              <a:latin typeface="Times New Roman" pitchFamily="18" charset="0"/>
              <a:cs typeface="Times New Roman" pitchFamily="18" charset="0"/>
            </a:rPr>
            <a:t>классификациялау</a:t>
          </a:r>
          <a:r>
            <a:rPr lang="kk-KZ" sz="1000" dirty="0">
              <a:solidFill>
                <a:schemeClr val="tx1"/>
              </a:solidFill>
              <a:latin typeface="Times New Roman" pitchFamily="18" charset="0"/>
              <a:cs typeface="Times New Roman" pitchFamily="18" charset="0"/>
            </a:rPr>
            <a:t> қажеттілігі туындады. </a:t>
          </a:r>
          <a:r>
            <a:rPr lang="kk-KZ" sz="1000" b="1" dirty="0">
              <a:solidFill>
                <a:schemeClr val="tx1"/>
              </a:solidFill>
              <a:latin typeface="Times New Roman" pitchFamily="18" charset="0"/>
              <a:cs typeface="Times New Roman" pitchFamily="18" charset="0"/>
            </a:rPr>
            <a:t>Классификация деген белгілі бір биологиялық объектіні,  өзіне тән қасиеттеріне байланысты,  белгілі бір топқа (таксон) жатқызу. </a:t>
          </a:r>
          <a:r>
            <a:rPr lang="kk-KZ" sz="1000" dirty="0">
              <a:solidFill>
                <a:schemeClr val="tx1"/>
              </a:solidFill>
              <a:latin typeface="Times New Roman" pitchFamily="18" charset="0"/>
              <a:cs typeface="Times New Roman" pitchFamily="18" charset="0"/>
            </a:rPr>
            <a:t>Өздеріне тән қасиеттеріне байланысты жекелеген </a:t>
          </a:r>
          <a:r>
            <a:rPr lang="kk-KZ" sz="1000" b="1" dirty="0">
              <a:solidFill>
                <a:schemeClr val="tx1"/>
              </a:solidFill>
              <a:latin typeface="Times New Roman" pitchFamily="18" charset="0"/>
              <a:cs typeface="Times New Roman" pitchFamily="18" charset="0"/>
            </a:rPr>
            <a:t>топтар (таксондар</a:t>
          </a:r>
          <a:r>
            <a:rPr lang="kk-KZ" sz="1000" dirty="0">
              <a:solidFill>
                <a:schemeClr val="tx1"/>
              </a:solidFill>
              <a:latin typeface="Times New Roman" pitchFamily="18" charset="0"/>
              <a:cs typeface="Times New Roman" pitchFamily="18" charset="0"/>
            </a:rPr>
            <a:t>) бойынша тірі организмдердің қоршаған ортада таралуын зерттейтін және оларға атау беретін ғылым </a:t>
          </a:r>
          <a:r>
            <a:rPr lang="kk-KZ" sz="1000" i="1" dirty="0">
              <a:solidFill>
                <a:schemeClr val="tx1"/>
              </a:solidFill>
              <a:latin typeface="Times New Roman" pitchFamily="18" charset="0"/>
              <a:cs typeface="Times New Roman" pitchFamily="18" charset="0"/>
            </a:rPr>
            <a:t>систематика</a:t>
          </a:r>
          <a:r>
            <a:rPr lang="kk-KZ" sz="1000" dirty="0">
              <a:solidFill>
                <a:schemeClr val="tx1"/>
              </a:solidFill>
              <a:latin typeface="Times New Roman" pitchFamily="18" charset="0"/>
              <a:cs typeface="Times New Roman" pitchFamily="18" charset="0"/>
            </a:rPr>
            <a:t> деп аталады. Биологияның ерте даму кезеңдерінің өзінде-ақ ғалымдар екі патшалықты бөліп көрсеткен: өсімдіктер және жануарлар. </a:t>
          </a:r>
          <a:endParaRPr lang="ru-RU" sz="1000" dirty="0"/>
        </a:p>
      </dgm:t>
    </dgm:pt>
    <dgm:pt modelId="{0F93B911-F9D5-43AC-8C60-6CBB12DFDBBC}" type="parTrans" cxnId="{9E067720-AC79-4D74-A7C8-52150C3EFB64}">
      <dgm:prSet/>
      <dgm:spPr/>
      <dgm:t>
        <a:bodyPr/>
        <a:lstStyle/>
        <a:p>
          <a:endParaRPr lang="ru-RU"/>
        </a:p>
      </dgm:t>
    </dgm:pt>
    <dgm:pt modelId="{5E2C25E5-63D5-49C0-8160-4A82EA84458B}" type="sibTrans" cxnId="{9E067720-AC79-4D74-A7C8-52150C3EFB64}">
      <dgm:prSet/>
      <dgm:spPr/>
      <dgm:t>
        <a:bodyPr/>
        <a:lstStyle/>
        <a:p>
          <a:endParaRPr lang="ru-RU"/>
        </a:p>
      </dgm:t>
    </dgm:pt>
    <dgm:pt modelId="{C409C604-AE3F-4D64-AD16-14C4C484EF7E}" type="pres">
      <dgm:prSet presAssocID="{2409366A-AEB1-4553-855E-4A96501BC7D4}" presName="compositeShape" presStyleCnt="0">
        <dgm:presLayoutVars>
          <dgm:chMax val="7"/>
          <dgm:dir/>
          <dgm:resizeHandles val="exact"/>
        </dgm:presLayoutVars>
      </dgm:prSet>
      <dgm:spPr/>
    </dgm:pt>
    <dgm:pt modelId="{FCCD8474-044B-4953-A55B-5230666D4E4C}" type="pres">
      <dgm:prSet presAssocID="{2409366A-AEB1-4553-855E-4A96501BC7D4}" presName="wedge1" presStyleLbl="node1" presStyleIdx="0" presStyleCnt="3" custScaleX="143548"/>
      <dgm:spPr/>
    </dgm:pt>
    <dgm:pt modelId="{2D0DF016-55C7-4D67-B2C1-F17F805B57E9}" type="pres">
      <dgm:prSet presAssocID="{2409366A-AEB1-4553-855E-4A96501BC7D4}" presName="dummy1a" presStyleCnt="0"/>
      <dgm:spPr/>
    </dgm:pt>
    <dgm:pt modelId="{357825D7-71DF-4D5E-91EA-2C6D1431AC07}" type="pres">
      <dgm:prSet presAssocID="{2409366A-AEB1-4553-855E-4A96501BC7D4}" presName="dummy1b" presStyleCnt="0"/>
      <dgm:spPr/>
    </dgm:pt>
    <dgm:pt modelId="{2DCF0BD1-282B-4CDA-B262-4D4F05E41B06}" type="pres">
      <dgm:prSet presAssocID="{2409366A-AEB1-4553-855E-4A96501BC7D4}" presName="wedge1Tx" presStyleLbl="node1" presStyleIdx="0" presStyleCnt="3">
        <dgm:presLayoutVars>
          <dgm:chMax val="0"/>
          <dgm:chPref val="0"/>
          <dgm:bulletEnabled val="1"/>
        </dgm:presLayoutVars>
      </dgm:prSet>
      <dgm:spPr/>
    </dgm:pt>
    <dgm:pt modelId="{E5952C64-1700-43B8-AC95-38DF27FAF5A0}" type="pres">
      <dgm:prSet presAssocID="{2409366A-AEB1-4553-855E-4A96501BC7D4}" presName="wedge2" presStyleLbl="node1" presStyleIdx="1" presStyleCnt="3" custScaleX="119964" custScaleY="109524"/>
      <dgm:spPr/>
    </dgm:pt>
    <dgm:pt modelId="{97C1FF60-9A8E-48CE-881F-1F4273E51F8A}" type="pres">
      <dgm:prSet presAssocID="{2409366A-AEB1-4553-855E-4A96501BC7D4}" presName="dummy2a" presStyleCnt="0"/>
      <dgm:spPr/>
    </dgm:pt>
    <dgm:pt modelId="{590990BA-D27D-4AC1-90F6-315B45A65EDC}" type="pres">
      <dgm:prSet presAssocID="{2409366A-AEB1-4553-855E-4A96501BC7D4}" presName="dummy2b" presStyleCnt="0"/>
      <dgm:spPr/>
    </dgm:pt>
    <dgm:pt modelId="{217B7DEB-5334-42A1-BFDC-CEE4982B0DD9}" type="pres">
      <dgm:prSet presAssocID="{2409366A-AEB1-4553-855E-4A96501BC7D4}" presName="wedge2Tx" presStyleLbl="node1" presStyleIdx="1" presStyleCnt="3">
        <dgm:presLayoutVars>
          <dgm:chMax val="0"/>
          <dgm:chPref val="0"/>
          <dgm:bulletEnabled val="1"/>
        </dgm:presLayoutVars>
      </dgm:prSet>
      <dgm:spPr/>
    </dgm:pt>
    <dgm:pt modelId="{FA752374-2B82-4A62-B424-A3F3A85AA7D2}" type="pres">
      <dgm:prSet presAssocID="{2409366A-AEB1-4553-855E-4A96501BC7D4}" presName="wedge3" presStyleLbl="node1" presStyleIdx="2" presStyleCnt="3" custScaleX="147667"/>
      <dgm:spPr/>
    </dgm:pt>
    <dgm:pt modelId="{8D66BF0A-2B5F-473E-9A9A-F954ABE0182C}" type="pres">
      <dgm:prSet presAssocID="{2409366A-AEB1-4553-855E-4A96501BC7D4}" presName="dummy3a" presStyleCnt="0"/>
      <dgm:spPr/>
    </dgm:pt>
    <dgm:pt modelId="{99285C3D-BF89-4CE7-8814-FD8EDB474E4C}" type="pres">
      <dgm:prSet presAssocID="{2409366A-AEB1-4553-855E-4A96501BC7D4}" presName="dummy3b" presStyleCnt="0"/>
      <dgm:spPr/>
    </dgm:pt>
    <dgm:pt modelId="{AD3D4373-2C85-4C64-8220-B8F41B2CD451}" type="pres">
      <dgm:prSet presAssocID="{2409366A-AEB1-4553-855E-4A96501BC7D4}" presName="wedge3Tx" presStyleLbl="node1" presStyleIdx="2" presStyleCnt="3">
        <dgm:presLayoutVars>
          <dgm:chMax val="0"/>
          <dgm:chPref val="0"/>
          <dgm:bulletEnabled val="1"/>
        </dgm:presLayoutVars>
      </dgm:prSet>
      <dgm:spPr/>
    </dgm:pt>
    <dgm:pt modelId="{C26114C2-CE4A-4CC2-A2D4-ADB618D38009}" type="pres">
      <dgm:prSet presAssocID="{D1B23E5A-DEE9-41E6-AE31-0F02711F2172}" presName="arrowWedge1" presStyleLbl="fgSibTrans2D1" presStyleIdx="0" presStyleCnt="3" custScaleX="148380"/>
      <dgm:spPr/>
    </dgm:pt>
    <dgm:pt modelId="{479AA95E-A1E4-45AD-9201-E44D2B76009A}" type="pres">
      <dgm:prSet presAssocID="{190D9D94-E74C-4C37-8223-DD594239C3B2}" presName="arrowWedge2" presStyleLbl="fgSibTrans2D1" presStyleIdx="1" presStyleCnt="3" custScaleX="135848" custScaleY="111304"/>
      <dgm:spPr/>
    </dgm:pt>
    <dgm:pt modelId="{C90619CF-8D15-4DC0-951F-693A41CAACBB}" type="pres">
      <dgm:prSet presAssocID="{5E2C25E5-63D5-49C0-8160-4A82EA84458B}" presName="arrowWedge3" presStyleLbl="fgSibTrans2D1" presStyleIdx="2" presStyleCnt="3" custScaleX="150621"/>
      <dgm:spPr/>
    </dgm:pt>
  </dgm:ptLst>
  <dgm:cxnLst>
    <dgm:cxn modelId="{AAAAFC19-CBD3-4CC5-8A57-82EB295A0F22}" type="presOf" srcId="{9B598182-D1B6-489E-9154-65F0C165E83D}" destId="{FA752374-2B82-4A62-B424-A3F3A85AA7D2}" srcOrd="0" destOrd="0" presId="urn:microsoft.com/office/officeart/2005/8/layout/cycle8"/>
    <dgm:cxn modelId="{9E067720-AC79-4D74-A7C8-52150C3EFB64}" srcId="{2409366A-AEB1-4553-855E-4A96501BC7D4}" destId="{9B598182-D1B6-489E-9154-65F0C165E83D}" srcOrd="2" destOrd="0" parTransId="{0F93B911-F9D5-43AC-8C60-6CBB12DFDBBC}" sibTransId="{5E2C25E5-63D5-49C0-8160-4A82EA84458B}"/>
    <dgm:cxn modelId="{55A56322-A7FA-48B1-AB09-83B70BF2D926}" type="presOf" srcId="{D5362B24-1C2C-490A-A33F-2E0BE7315072}" destId="{2DCF0BD1-282B-4CDA-B262-4D4F05E41B06}" srcOrd="1" destOrd="0" presId="urn:microsoft.com/office/officeart/2005/8/layout/cycle8"/>
    <dgm:cxn modelId="{8F84682F-99D9-4063-9C00-289BCCC85008}" srcId="{2409366A-AEB1-4553-855E-4A96501BC7D4}" destId="{702F987B-E352-4B70-BEB7-B42A05CFDE36}" srcOrd="1" destOrd="0" parTransId="{28FB7F0A-FCA0-48A8-973C-CEC241658F28}" sibTransId="{190D9D94-E74C-4C37-8223-DD594239C3B2}"/>
    <dgm:cxn modelId="{B6306966-ED5F-47EB-8B2B-FF0BE976F9F7}" type="presOf" srcId="{D5362B24-1C2C-490A-A33F-2E0BE7315072}" destId="{FCCD8474-044B-4953-A55B-5230666D4E4C}" srcOrd="0" destOrd="0" presId="urn:microsoft.com/office/officeart/2005/8/layout/cycle8"/>
    <dgm:cxn modelId="{84B6AB52-39D4-4562-983A-1CFECD20D410}" srcId="{2409366A-AEB1-4553-855E-4A96501BC7D4}" destId="{D5362B24-1C2C-490A-A33F-2E0BE7315072}" srcOrd="0" destOrd="0" parTransId="{1FAE2C13-AF79-49A2-ABAB-DCCA95ED06D4}" sibTransId="{D1B23E5A-DEE9-41E6-AE31-0F02711F2172}"/>
    <dgm:cxn modelId="{FA87387C-DD38-4C71-B0F7-BC73C52CD847}" type="presOf" srcId="{702F987B-E352-4B70-BEB7-B42A05CFDE36}" destId="{217B7DEB-5334-42A1-BFDC-CEE4982B0DD9}" srcOrd="1" destOrd="0" presId="urn:microsoft.com/office/officeart/2005/8/layout/cycle8"/>
    <dgm:cxn modelId="{831AC983-0E69-4354-82D5-452A40E44081}" type="presOf" srcId="{2409366A-AEB1-4553-855E-4A96501BC7D4}" destId="{C409C604-AE3F-4D64-AD16-14C4C484EF7E}" srcOrd="0" destOrd="0" presId="urn:microsoft.com/office/officeart/2005/8/layout/cycle8"/>
    <dgm:cxn modelId="{1DFB3FB1-CFEF-48F2-A097-23A5669F7B78}" type="presOf" srcId="{9B598182-D1B6-489E-9154-65F0C165E83D}" destId="{AD3D4373-2C85-4C64-8220-B8F41B2CD451}" srcOrd="1" destOrd="0" presId="urn:microsoft.com/office/officeart/2005/8/layout/cycle8"/>
    <dgm:cxn modelId="{51C214E8-BE7E-4246-A9BC-E63E7829FCF5}" type="presOf" srcId="{702F987B-E352-4B70-BEB7-B42A05CFDE36}" destId="{E5952C64-1700-43B8-AC95-38DF27FAF5A0}" srcOrd="0" destOrd="0" presId="urn:microsoft.com/office/officeart/2005/8/layout/cycle8"/>
    <dgm:cxn modelId="{1FAF845F-3DB4-42D7-888B-1456BDDA0389}" type="presParOf" srcId="{C409C604-AE3F-4D64-AD16-14C4C484EF7E}" destId="{FCCD8474-044B-4953-A55B-5230666D4E4C}" srcOrd="0" destOrd="0" presId="urn:microsoft.com/office/officeart/2005/8/layout/cycle8"/>
    <dgm:cxn modelId="{E0742AE3-0865-4A25-A455-08259C6E3199}" type="presParOf" srcId="{C409C604-AE3F-4D64-AD16-14C4C484EF7E}" destId="{2D0DF016-55C7-4D67-B2C1-F17F805B57E9}" srcOrd="1" destOrd="0" presId="urn:microsoft.com/office/officeart/2005/8/layout/cycle8"/>
    <dgm:cxn modelId="{DC5E5B72-BA4B-48FF-8137-E3B4950D6D91}" type="presParOf" srcId="{C409C604-AE3F-4D64-AD16-14C4C484EF7E}" destId="{357825D7-71DF-4D5E-91EA-2C6D1431AC07}" srcOrd="2" destOrd="0" presId="urn:microsoft.com/office/officeart/2005/8/layout/cycle8"/>
    <dgm:cxn modelId="{911BE1E2-D065-4FCD-AB8A-D3424E2BC67E}" type="presParOf" srcId="{C409C604-AE3F-4D64-AD16-14C4C484EF7E}" destId="{2DCF0BD1-282B-4CDA-B262-4D4F05E41B06}" srcOrd="3" destOrd="0" presId="urn:microsoft.com/office/officeart/2005/8/layout/cycle8"/>
    <dgm:cxn modelId="{6C8058AD-82AE-4D78-9A0B-BA2BA921736C}" type="presParOf" srcId="{C409C604-AE3F-4D64-AD16-14C4C484EF7E}" destId="{E5952C64-1700-43B8-AC95-38DF27FAF5A0}" srcOrd="4" destOrd="0" presId="urn:microsoft.com/office/officeart/2005/8/layout/cycle8"/>
    <dgm:cxn modelId="{BFFEC2AA-3A44-4AAC-BDC7-09762B7FA617}" type="presParOf" srcId="{C409C604-AE3F-4D64-AD16-14C4C484EF7E}" destId="{97C1FF60-9A8E-48CE-881F-1F4273E51F8A}" srcOrd="5" destOrd="0" presId="urn:microsoft.com/office/officeart/2005/8/layout/cycle8"/>
    <dgm:cxn modelId="{C70D441F-8919-45EB-BF4E-46811EE01638}" type="presParOf" srcId="{C409C604-AE3F-4D64-AD16-14C4C484EF7E}" destId="{590990BA-D27D-4AC1-90F6-315B45A65EDC}" srcOrd="6" destOrd="0" presId="urn:microsoft.com/office/officeart/2005/8/layout/cycle8"/>
    <dgm:cxn modelId="{12F6E5EA-DC37-4345-9082-9485EE34635E}" type="presParOf" srcId="{C409C604-AE3F-4D64-AD16-14C4C484EF7E}" destId="{217B7DEB-5334-42A1-BFDC-CEE4982B0DD9}" srcOrd="7" destOrd="0" presId="urn:microsoft.com/office/officeart/2005/8/layout/cycle8"/>
    <dgm:cxn modelId="{41AE3494-F860-45ED-870B-E6A030BB4E1D}" type="presParOf" srcId="{C409C604-AE3F-4D64-AD16-14C4C484EF7E}" destId="{FA752374-2B82-4A62-B424-A3F3A85AA7D2}" srcOrd="8" destOrd="0" presId="urn:microsoft.com/office/officeart/2005/8/layout/cycle8"/>
    <dgm:cxn modelId="{6337992A-71F7-4FE7-920D-219D43E906C4}" type="presParOf" srcId="{C409C604-AE3F-4D64-AD16-14C4C484EF7E}" destId="{8D66BF0A-2B5F-473E-9A9A-F954ABE0182C}" srcOrd="9" destOrd="0" presId="urn:microsoft.com/office/officeart/2005/8/layout/cycle8"/>
    <dgm:cxn modelId="{0DB6124D-3256-4667-8741-9635E0503682}" type="presParOf" srcId="{C409C604-AE3F-4D64-AD16-14C4C484EF7E}" destId="{99285C3D-BF89-4CE7-8814-FD8EDB474E4C}" srcOrd="10" destOrd="0" presId="urn:microsoft.com/office/officeart/2005/8/layout/cycle8"/>
    <dgm:cxn modelId="{5E0F2ABB-1275-48F3-B565-52AF4CA075F0}" type="presParOf" srcId="{C409C604-AE3F-4D64-AD16-14C4C484EF7E}" destId="{AD3D4373-2C85-4C64-8220-B8F41B2CD451}" srcOrd="11" destOrd="0" presId="urn:microsoft.com/office/officeart/2005/8/layout/cycle8"/>
    <dgm:cxn modelId="{91E5EBCC-4113-4191-B900-1AD20AC14229}" type="presParOf" srcId="{C409C604-AE3F-4D64-AD16-14C4C484EF7E}" destId="{C26114C2-CE4A-4CC2-A2D4-ADB618D38009}" srcOrd="12" destOrd="0" presId="urn:microsoft.com/office/officeart/2005/8/layout/cycle8"/>
    <dgm:cxn modelId="{ABE5CA80-6573-4421-AE81-A23A3D1151D9}" type="presParOf" srcId="{C409C604-AE3F-4D64-AD16-14C4C484EF7E}" destId="{479AA95E-A1E4-45AD-9201-E44D2B76009A}" srcOrd="13" destOrd="0" presId="urn:microsoft.com/office/officeart/2005/8/layout/cycle8"/>
    <dgm:cxn modelId="{5E21C188-EEBC-46BA-A96C-F7869FBF17DE}" type="presParOf" srcId="{C409C604-AE3F-4D64-AD16-14C4C484EF7E}" destId="{C90619CF-8D15-4DC0-951F-693A41CAACBB}"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63CCC9-7699-477E-ABF4-1E6222375BF8}" type="doc">
      <dgm:prSet loTypeId="urn:microsoft.com/office/officeart/2005/8/layout/target3" loCatId="list" qsTypeId="urn:microsoft.com/office/officeart/2005/8/quickstyle/simple1" qsCatId="simple" csTypeId="urn:microsoft.com/office/officeart/2005/8/colors/accent0_3" csCatId="mainScheme" phldr="1"/>
      <dgm:spPr/>
      <dgm:t>
        <a:bodyPr/>
        <a:lstStyle/>
        <a:p>
          <a:endParaRPr lang="ru-RU"/>
        </a:p>
      </dgm:t>
    </dgm:pt>
    <dgm:pt modelId="{4CC60C31-8A93-4367-8610-94D72F2B60FA}">
      <dgm:prSet phldrT="[Текст]" custT="1"/>
      <dgm:spPr/>
      <dgm:t>
        <a:bodyPr/>
        <a:lstStyle/>
        <a:p>
          <a:pPr algn="ctr"/>
          <a:r>
            <a:rPr lang="kk-KZ" sz="1600" b="1" i="1">
              <a:effectLst>
                <a:outerShdw blurRad="38100" dist="38100" dir="2700000" algn="tl">
                  <a:srgbClr val="000000">
                    <a:alpha val="43137"/>
                  </a:srgbClr>
                </a:outerShdw>
              </a:effectLst>
              <a:latin typeface="Times New Roman" pitchFamily="18" charset="0"/>
              <a:cs typeface="Times New Roman" pitchFamily="18" charset="0"/>
            </a:rPr>
            <a:t>Морфологиялық</a:t>
          </a:r>
          <a:r>
            <a:rPr lang="kk-KZ" sz="1600" b="1">
              <a:effectLst>
                <a:outerShdw blurRad="38100" dist="38100" dir="2700000" algn="tl">
                  <a:srgbClr val="000000">
                    <a:alpha val="43137"/>
                  </a:srgbClr>
                </a:outerShdw>
              </a:effectLst>
              <a:latin typeface="Times New Roman" pitchFamily="18" charset="0"/>
              <a:cs typeface="Times New Roman" pitchFamily="18" charset="0"/>
            </a:rPr>
            <a:t> </a:t>
          </a:r>
          <a:r>
            <a:rPr lang="kk-KZ" sz="1600" b="1">
              <a:latin typeface="Times New Roman" pitchFamily="18" charset="0"/>
              <a:cs typeface="Times New Roman" pitchFamily="18" charset="0"/>
            </a:rPr>
            <a:t>(клетканың пішіні,  көлемі,  сыртқы түрі,  өзара орналасуы) клеткалық құрылымы,  спора түзу қабілеті,  көбею түрі;</a:t>
          </a:r>
          <a:r>
            <a:rPr lang="kk-KZ" sz="1600" b="1" i="1">
              <a:effectLst>
                <a:outerShdw blurRad="38100" dist="38100" dir="2700000" algn="tl">
                  <a:srgbClr val="000000">
                    <a:alpha val="43137"/>
                  </a:srgbClr>
                </a:outerShdw>
              </a:effectLst>
              <a:latin typeface="Times New Roman" pitchFamily="18" charset="0"/>
              <a:cs typeface="Times New Roman" pitchFamily="18" charset="0"/>
            </a:rPr>
            <a:t>Морфологиялық</a:t>
          </a:r>
          <a:r>
            <a:rPr lang="kk-KZ" sz="1600" b="1">
              <a:effectLst>
                <a:outerShdw blurRad="38100" dist="38100" dir="2700000" algn="tl">
                  <a:srgbClr val="000000">
                    <a:alpha val="43137"/>
                  </a:srgbClr>
                </a:outerShdw>
              </a:effectLst>
              <a:latin typeface="Times New Roman" pitchFamily="18" charset="0"/>
              <a:cs typeface="Times New Roman" pitchFamily="18" charset="0"/>
            </a:rPr>
            <a:t> </a:t>
          </a:r>
          <a:r>
            <a:rPr lang="kk-KZ" sz="1600" b="1">
              <a:latin typeface="Times New Roman" pitchFamily="18" charset="0"/>
              <a:cs typeface="Times New Roman" pitchFamily="18" charset="0"/>
            </a:rPr>
            <a:t>(клетканың пішіні,  көлемі,  сыртқы түрі,  өзара орналасуы) клеткалық құрылымы,  спора түзу қабілеті,  көбею түрі;</a:t>
          </a:r>
          <a:endParaRPr lang="ru-RU" sz="1600" b="1" dirty="0"/>
        </a:p>
      </dgm:t>
    </dgm:pt>
    <dgm:pt modelId="{0A625F3A-4D96-460C-957C-B8C272EF23E5}" type="parTrans" cxnId="{59A0ED3C-FC2D-40E7-98B2-04142CDD3924}">
      <dgm:prSet/>
      <dgm:spPr/>
      <dgm:t>
        <a:bodyPr/>
        <a:lstStyle/>
        <a:p>
          <a:endParaRPr lang="ru-RU"/>
        </a:p>
      </dgm:t>
    </dgm:pt>
    <dgm:pt modelId="{6E916481-C525-4EF3-AD6E-8109C93BB05F}" type="sibTrans" cxnId="{59A0ED3C-FC2D-40E7-98B2-04142CDD3924}">
      <dgm:prSet/>
      <dgm:spPr/>
      <dgm:t>
        <a:bodyPr/>
        <a:lstStyle/>
        <a:p>
          <a:endParaRPr lang="ru-RU"/>
        </a:p>
      </dgm:t>
    </dgm:pt>
    <dgm:pt modelId="{6C6EC9C3-858E-4257-ADFE-866587890FAE}">
      <dgm:prSet phldrT="[Текст]" custT="1"/>
      <dgm:spPr/>
      <dgm:t>
        <a:bodyPr/>
        <a:lstStyle/>
        <a:p>
          <a:pPr algn="ctr"/>
          <a:r>
            <a:rPr lang="kk-KZ" sz="1600" b="1" i="1">
              <a:effectLst>
                <a:outerShdw blurRad="38100" dist="38100" dir="2700000" algn="tl">
                  <a:srgbClr val="000000">
                    <a:alpha val="43137"/>
                  </a:srgbClr>
                </a:outerShdw>
              </a:effectLst>
              <a:latin typeface="Times New Roman" pitchFamily="18" charset="0"/>
              <a:cs typeface="Times New Roman" pitchFamily="18" charset="0"/>
            </a:rPr>
            <a:t>Физиологиялық</a:t>
          </a:r>
          <a:r>
            <a:rPr lang="kk-KZ" sz="1600" b="1">
              <a:effectLst>
                <a:outerShdw blurRad="38100" dist="38100" dir="2700000" algn="tl">
                  <a:srgbClr val="000000">
                    <a:alpha val="43137"/>
                  </a:srgbClr>
                </a:outerShdw>
              </a:effectLst>
              <a:latin typeface="Times New Roman" pitchFamily="18" charset="0"/>
              <a:cs typeface="Times New Roman" pitchFamily="18" charset="0"/>
            </a:rPr>
            <a:t> </a:t>
          </a:r>
          <a:r>
            <a:rPr lang="kk-KZ" sz="1600" b="1">
              <a:latin typeface="Times New Roman" pitchFamily="18" charset="0"/>
              <a:cs typeface="Times New Roman" pitchFamily="18" charset="0"/>
            </a:rPr>
            <a:t>(қоректену типі,  энергия алу түрі,  оттегінің әсері,  патогендігі,  температураның әсері және т.б);</a:t>
          </a:r>
          <a:endParaRPr lang="ru-RU" sz="1600" b="1" dirty="0"/>
        </a:p>
      </dgm:t>
    </dgm:pt>
    <dgm:pt modelId="{E3A2C853-2573-4E77-BBB2-101193825D57}" type="parTrans" cxnId="{18569724-4BC4-4DF4-85B2-15CB1FB16BAA}">
      <dgm:prSet/>
      <dgm:spPr/>
      <dgm:t>
        <a:bodyPr/>
        <a:lstStyle/>
        <a:p>
          <a:endParaRPr lang="ru-RU"/>
        </a:p>
      </dgm:t>
    </dgm:pt>
    <dgm:pt modelId="{5D6C80D3-9C39-4012-9AAE-48FDD0B302AE}" type="sibTrans" cxnId="{18569724-4BC4-4DF4-85B2-15CB1FB16BAA}">
      <dgm:prSet/>
      <dgm:spPr/>
      <dgm:t>
        <a:bodyPr/>
        <a:lstStyle/>
        <a:p>
          <a:endParaRPr lang="ru-RU"/>
        </a:p>
      </dgm:t>
    </dgm:pt>
    <dgm:pt modelId="{3228E9CB-BBAC-441C-A559-0AB310AB1C4F}">
      <dgm:prSet phldrT="[Текст]" custT="1"/>
      <dgm:spPr/>
      <dgm:t>
        <a:bodyPr/>
        <a:lstStyle/>
        <a:p>
          <a:pPr algn="ctr"/>
          <a:r>
            <a:rPr lang="kk-KZ" sz="1600" b="1" i="1">
              <a:effectLst>
                <a:outerShdw blurRad="38100" dist="38100" dir="2700000" algn="tl">
                  <a:srgbClr val="000000">
                    <a:alpha val="43137"/>
                  </a:srgbClr>
                </a:outerShdw>
              </a:effectLst>
              <a:latin typeface="Times New Roman" pitchFamily="18" charset="0"/>
              <a:cs typeface="Times New Roman" pitchFamily="18" charset="0"/>
            </a:rPr>
            <a:t>Культуралдық </a:t>
          </a:r>
          <a:r>
            <a:rPr lang="kk-KZ" sz="1600" b="1">
              <a:latin typeface="Times New Roman" pitchFamily="18" charset="0"/>
              <a:cs typeface="Times New Roman" pitchFamily="18" charset="0"/>
            </a:rPr>
            <a:t>(қоректік ортада өсу сипаты,  түзетін коллонияларының пішіні мен көлемі,  түсі,  мөлдірлігі,  шеттері және беткі бөлігі);</a:t>
          </a:r>
          <a:endParaRPr lang="ru-RU" sz="1600" b="1" dirty="0"/>
        </a:p>
      </dgm:t>
    </dgm:pt>
    <dgm:pt modelId="{EC57CFBB-897E-4AF8-ADDE-4381D63170E6}" type="parTrans" cxnId="{29BA7E09-6119-4DED-8419-67EE5FD65B19}">
      <dgm:prSet/>
      <dgm:spPr/>
      <dgm:t>
        <a:bodyPr/>
        <a:lstStyle/>
        <a:p>
          <a:endParaRPr lang="ru-RU"/>
        </a:p>
      </dgm:t>
    </dgm:pt>
    <dgm:pt modelId="{6342321C-4016-41DA-87B7-E803ACE84AF1}" type="sibTrans" cxnId="{29BA7E09-6119-4DED-8419-67EE5FD65B19}">
      <dgm:prSet/>
      <dgm:spPr/>
      <dgm:t>
        <a:bodyPr/>
        <a:lstStyle/>
        <a:p>
          <a:endParaRPr lang="ru-RU"/>
        </a:p>
      </dgm:t>
    </dgm:pt>
    <dgm:pt modelId="{5D5192BA-FA6A-4375-AE83-5909C49FFDD7}">
      <dgm:prSet phldrT="[Текст]" custT="1"/>
      <dgm:spPr/>
      <dgm:t>
        <a:bodyPr/>
        <a:lstStyle/>
        <a:p>
          <a:pPr algn="ctr"/>
          <a:r>
            <a:rPr lang="kk-KZ" sz="1600" b="1" i="1">
              <a:effectLst>
                <a:outerShdw blurRad="38100" dist="38100" dir="2700000" algn="tl">
                  <a:srgbClr val="000000">
                    <a:alpha val="43137"/>
                  </a:srgbClr>
                </a:outerShdw>
              </a:effectLst>
              <a:latin typeface="Times New Roman" pitchFamily="18" charset="0"/>
              <a:cs typeface="Times New Roman" pitchFamily="18" charset="0"/>
            </a:rPr>
            <a:t>Биохимиялық</a:t>
          </a:r>
          <a:r>
            <a:rPr lang="kk-KZ" sz="1600" b="1" i="1">
              <a:latin typeface="Times New Roman" pitchFamily="18" charset="0"/>
              <a:cs typeface="Times New Roman" pitchFamily="18" charset="0"/>
            </a:rPr>
            <a:t> </a:t>
          </a:r>
          <a:r>
            <a:rPr lang="kk-KZ" sz="1600" b="1">
              <a:latin typeface="Times New Roman" pitchFamily="18" charset="0"/>
              <a:cs typeface="Times New Roman" pitchFamily="18" charset="0"/>
            </a:rPr>
            <a:t>(органикалық заттарды түзу кезіндегі айырмашылықтары).</a:t>
          </a:r>
          <a:endParaRPr lang="ru-RU" sz="1600" b="1" dirty="0"/>
        </a:p>
      </dgm:t>
    </dgm:pt>
    <dgm:pt modelId="{574A93AB-F219-4594-B7BD-48B866566126}" type="parTrans" cxnId="{A02B409F-C900-4190-882D-AAE8D9B2F114}">
      <dgm:prSet/>
      <dgm:spPr/>
      <dgm:t>
        <a:bodyPr/>
        <a:lstStyle/>
        <a:p>
          <a:endParaRPr lang="ru-RU"/>
        </a:p>
      </dgm:t>
    </dgm:pt>
    <dgm:pt modelId="{9F39637B-33A1-42F9-BE59-FAE1D3464211}" type="sibTrans" cxnId="{A02B409F-C900-4190-882D-AAE8D9B2F114}">
      <dgm:prSet/>
      <dgm:spPr/>
      <dgm:t>
        <a:bodyPr/>
        <a:lstStyle/>
        <a:p>
          <a:endParaRPr lang="ru-RU"/>
        </a:p>
      </dgm:t>
    </dgm:pt>
    <dgm:pt modelId="{32883A67-6B07-4C91-8EAF-16B406C924B5}" type="pres">
      <dgm:prSet presAssocID="{BF63CCC9-7699-477E-ABF4-1E6222375BF8}" presName="Name0" presStyleCnt="0">
        <dgm:presLayoutVars>
          <dgm:chMax val="7"/>
          <dgm:dir/>
          <dgm:animLvl val="lvl"/>
          <dgm:resizeHandles val="exact"/>
        </dgm:presLayoutVars>
      </dgm:prSet>
      <dgm:spPr/>
    </dgm:pt>
    <dgm:pt modelId="{6E3B2F90-8B0F-4F18-BF5D-1194DF0829AE}" type="pres">
      <dgm:prSet presAssocID="{4CC60C31-8A93-4367-8610-94D72F2B60FA}" presName="circle1" presStyleLbl="node1" presStyleIdx="0" presStyleCnt="4"/>
      <dgm:spPr/>
    </dgm:pt>
    <dgm:pt modelId="{29E836C5-4B6A-459B-9214-DAD76043DF49}" type="pres">
      <dgm:prSet presAssocID="{4CC60C31-8A93-4367-8610-94D72F2B60FA}" presName="space" presStyleCnt="0"/>
      <dgm:spPr/>
    </dgm:pt>
    <dgm:pt modelId="{6953A858-62D7-4298-ADE6-C0F5E2606643}" type="pres">
      <dgm:prSet presAssocID="{4CC60C31-8A93-4367-8610-94D72F2B60FA}" presName="rect1" presStyleLbl="alignAcc1" presStyleIdx="0" presStyleCnt="4"/>
      <dgm:spPr/>
    </dgm:pt>
    <dgm:pt modelId="{82613599-A2BD-4E7A-87C0-86604D6116AA}" type="pres">
      <dgm:prSet presAssocID="{6C6EC9C3-858E-4257-ADFE-866587890FAE}" presName="vertSpace2" presStyleLbl="node1" presStyleIdx="0" presStyleCnt="4"/>
      <dgm:spPr/>
    </dgm:pt>
    <dgm:pt modelId="{D6021D54-AD12-4699-B00F-7D04067CD3D0}" type="pres">
      <dgm:prSet presAssocID="{6C6EC9C3-858E-4257-ADFE-866587890FAE}" presName="circle2" presStyleLbl="node1" presStyleIdx="1" presStyleCnt="4"/>
      <dgm:spPr/>
    </dgm:pt>
    <dgm:pt modelId="{EAFE9157-FF19-4044-B2B4-11AF885A5446}" type="pres">
      <dgm:prSet presAssocID="{6C6EC9C3-858E-4257-ADFE-866587890FAE}" presName="rect2" presStyleLbl="alignAcc1" presStyleIdx="1" presStyleCnt="4"/>
      <dgm:spPr/>
    </dgm:pt>
    <dgm:pt modelId="{B53E0A26-F98A-4960-9C0F-EFF311D0CFD4}" type="pres">
      <dgm:prSet presAssocID="{3228E9CB-BBAC-441C-A559-0AB310AB1C4F}" presName="vertSpace3" presStyleLbl="node1" presStyleIdx="1" presStyleCnt="4"/>
      <dgm:spPr/>
    </dgm:pt>
    <dgm:pt modelId="{6B939A40-B71B-4EBF-A2CF-1EF51C5BD505}" type="pres">
      <dgm:prSet presAssocID="{3228E9CB-BBAC-441C-A559-0AB310AB1C4F}" presName="circle3" presStyleLbl="node1" presStyleIdx="2" presStyleCnt="4"/>
      <dgm:spPr/>
    </dgm:pt>
    <dgm:pt modelId="{521D3643-DB7A-434C-AE9D-138683AF3A53}" type="pres">
      <dgm:prSet presAssocID="{3228E9CB-BBAC-441C-A559-0AB310AB1C4F}" presName="rect3" presStyleLbl="alignAcc1" presStyleIdx="2" presStyleCnt="4"/>
      <dgm:spPr/>
    </dgm:pt>
    <dgm:pt modelId="{B9D92CCC-FBA6-4E2E-993F-78BFCFAFB602}" type="pres">
      <dgm:prSet presAssocID="{5D5192BA-FA6A-4375-AE83-5909C49FFDD7}" presName="vertSpace4" presStyleLbl="node1" presStyleIdx="2" presStyleCnt="4"/>
      <dgm:spPr/>
    </dgm:pt>
    <dgm:pt modelId="{C137C1B3-5CCF-4595-BFA5-324F63EC0D97}" type="pres">
      <dgm:prSet presAssocID="{5D5192BA-FA6A-4375-AE83-5909C49FFDD7}" presName="circle4" presStyleLbl="node1" presStyleIdx="3" presStyleCnt="4"/>
      <dgm:spPr/>
    </dgm:pt>
    <dgm:pt modelId="{0FFEA6C0-5DE5-4A42-93B3-2A631F220ACB}" type="pres">
      <dgm:prSet presAssocID="{5D5192BA-FA6A-4375-AE83-5909C49FFDD7}" presName="rect4" presStyleLbl="alignAcc1" presStyleIdx="3" presStyleCnt="4"/>
      <dgm:spPr/>
    </dgm:pt>
    <dgm:pt modelId="{CA25F8B4-A7A3-4D11-B4FC-9E82635D0128}" type="pres">
      <dgm:prSet presAssocID="{4CC60C31-8A93-4367-8610-94D72F2B60FA}" presName="rect1ParTxNoCh" presStyleLbl="alignAcc1" presStyleIdx="3" presStyleCnt="4">
        <dgm:presLayoutVars>
          <dgm:chMax val="1"/>
          <dgm:bulletEnabled val="1"/>
        </dgm:presLayoutVars>
      </dgm:prSet>
      <dgm:spPr/>
    </dgm:pt>
    <dgm:pt modelId="{332CEFDE-5C7E-48FE-97C4-962A3ECE927B}" type="pres">
      <dgm:prSet presAssocID="{6C6EC9C3-858E-4257-ADFE-866587890FAE}" presName="rect2ParTxNoCh" presStyleLbl="alignAcc1" presStyleIdx="3" presStyleCnt="4">
        <dgm:presLayoutVars>
          <dgm:chMax val="1"/>
          <dgm:bulletEnabled val="1"/>
        </dgm:presLayoutVars>
      </dgm:prSet>
      <dgm:spPr/>
    </dgm:pt>
    <dgm:pt modelId="{11EB1CA3-CDD5-46BE-88B9-17D626B840FA}" type="pres">
      <dgm:prSet presAssocID="{3228E9CB-BBAC-441C-A559-0AB310AB1C4F}" presName="rect3ParTxNoCh" presStyleLbl="alignAcc1" presStyleIdx="3" presStyleCnt="4">
        <dgm:presLayoutVars>
          <dgm:chMax val="1"/>
          <dgm:bulletEnabled val="1"/>
        </dgm:presLayoutVars>
      </dgm:prSet>
      <dgm:spPr/>
    </dgm:pt>
    <dgm:pt modelId="{13B78C39-C105-4FD7-B884-04584F80AA14}" type="pres">
      <dgm:prSet presAssocID="{5D5192BA-FA6A-4375-AE83-5909C49FFDD7}" presName="rect4ParTxNoCh" presStyleLbl="alignAcc1" presStyleIdx="3" presStyleCnt="4">
        <dgm:presLayoutVars>
          <dgm:chMax val="1"/>
          <dgm:bulletEnabled val="1"/>
        </dgm:presLayoutVars>
      </dgm:prSet>
      <dgm:spPr/>
    </dgm:pt>
  </dgm:ptLst>
  <dgm:cxnLst>
    <dgm:cxn modelId="{29BA7E09-6119-4DED-8419-67EE5FD65B19}" srcId="{BF63CCC9-7699-477E-ABF4-1E6222375BF8}" destId="{3228E9CB-BBAC-441C-A559-0AB310AB1C4F}" srcOrd="2" destOrd="0" parTransId="{EC57CFBB-897E-4AF8-ADDE-4381D63170E6}" sibTransId="{6342321C-4016-41DA-87B7-E803ACE84AF1}"/>
    <dgm:cxn modelId="{4D5D4F0A-3805-4E30-9C3A-4018E74657A1}" type="presOf" srcId="{5D5192BA-FA6A-4375-AE83-5909C49FFDD7}" destId="{13B78C39-C105-4FD7-B884-04584F80AA14}" srcOrd="1" destOrd="0" presId="urn:microsoft.com/office/officeart/2005/8/layout/target3"/>
    <dgm:cxn modelId="{18569724-4BC4-4DF4-85B2-15CB1FB16BAA}" srcId="{BF63CCC9-7699-477E-ABF4-1E6222375BF8}" destId="{6C6EC9C3-858E-4257-ADFE-866587890FAE}" srcOrd="1" destOrd="0" parTransId="{E3A2C853-2573-4E77-BBB2-101193825D57}" sibTransId="{5D6C80D3-9C39-4012-9AAE-48FDD0B302AE}"/>
    <dgm:cxn modelId="{C51AAA34-8D1E-418D-8120-A1C97EFE6204}" type="presOf" srcId="{4CC60C31-8A93-4367-8610-94D72F2B60FA}" destId="{6953A858-62D7-4298-ADE6-C0F5E2606643}" srcOrd="0" destOrd="0" presId="urn:microsoft.com/office/officeart/2005/8/layout/target3"/>
    <dgm:cxn modelId="{1C5C433B-FBCC-4601-B73A-73A36EE3E193}" type="presOf" srcId="{6C6EC9C3-858E-4257-ADFE-866587890FAE}" destId="{EAFE9157-FF19-4044-B2B4-11AF885A5446}" srcOrd="0" destOrd="0" presId="urn:microsoft.com/office/officeart/2005/8/layout/target3"/>
    <dgm:cxn modelId="{59A0ED3C-FC2D-40E7-98B2-04142CDD3924}" srcId="{BF63CCC9-7699-477E-ABF4-1E6222375BF8}" destId="{4CC60C31-8A93-4367-8610-94D72F2B60FA}" srcOrd="0" destOrd="0" parTransId="{0A625F3A-4D96-460C-957C-B8C272EF23E5}" sibTransId="{6E916481-C525-4EF3-AD6E-8109C93BB05F}"/>
    <dgm:cxn modelId="{98A4A04B-76A2-4919-99DF-34C0B256BAF6}" type="presOf" srcId="{BF63CCC9-7699-477E-ABF4-1E6222375BF8}" destId="{32883A67-6B07-4C91-8EAF-16B406C924B5}" srcOrd="0" destOrd="0" presId="urn:microsoft.com/office/officeart/2005/8/layout/target3"/>
    <dgm:cxn modelId="{7B4EF44D-06ED-45CA-AE3C-5D8E5B363AFD}" type="presOf" srcId="{5D5192BA-FA6A-4375-AE83-5909C49FFDD7}" destId="{0FFEA6C0-5DE5-4A42-93B3-2A631F220ACB}" srcOrd="0" destOrd="0" presId="urn:microsoft.com/office/officeart/2005/8/layout/target3"/>
    <dgm:cxn modelId="{371ED959-D3D4-4AA7-B694-24A3E7E93C83}" type="presOf" srcId="{3228E9CB-BBAC-441C-A559-0AB310AB1C4F}" destId="{521D3643-DB7A-434C-AE9D-138683AF3A53}" srcOrd="0" destOrd="0" presId="urn:microsoft.com/office/officeart/2005/8/layout/target3"/>
    <dgm:cxn modelId="{94A8D588-B50D-426D-B87C-F1916D163DBB}" type="presOf" srcId="{6C6EC9C3-858E-4257-ADFE-866587890FAE}" destId="{332CEFDE-5C7E-48FE-97C4-962A3ECE927B}" srcOrd="1" destOrd="0" presId="urn:microsoft.com/office/officeart/2005/8/layout/target3"/>
    <dgm:cxn modelId="{A02B409F-C900-4190-882D-AAE8D9B2F114}" srcId="{BF63CCC9-7699-477E-ABF4-1E6222375BF8}" destId="{5D5192BA-FA6A-4375-AE83-5909C49FFDD7}" srcOrd="3" destOrd="0" parTransId="{574A93AB-F219-4594-B7BD-48B866566126}" sibTransId="{9F39637B-33A1-42F9-BE59-FAE1D3464211}"/>
    <dgm:cxn modelId="{5A1223D0-849E-408E-8ADA-E048786868DE}" type="presOf" srcId="{4CC60C31-8A93-4367-8610-94D72F2B60FA}" destId="{CA25F8B4-A7A3-4D11-B4FC-9E82635D0128}" srcOrd="1" destOrd="0" presId="urn:microsoft.com/office/officeart/2005/8/layout/target3"/>
    <dgm:cxn modelId="{DF38E4F6-285F-4D44-90E5-C0248FE44AD2}" type="presOf" srcId="{3228E9CB-BBAC-441C-A559-0AB310AB1C4F}" destId="{11EB1CA3-CDD5-46BE-88B9-17D626B840FA}" srcOrd="1" destOrd="0" presId="urn:microsoft.com/office/officeart/2005/8/layout/target3"/>
    <dgm:cxn modelId="{BBB8AC37-E389-4E5B-AC3E-1F592427652C}" type="presParOf" srcId="{32883A67-6B07-4C91-8EAF-16B406C924B5}" destId="{6E3B2F90-8B0F-4F18-BF5D-1194DF0829AE}" srcOrd="0" destOrd="0" presId="urn:microsoft.com/office/officeart/2005/8/layout/target3"/>
    <dgm:cxn modelId="{AD166149-ED5F-41F4-A7D7-4EA0C94EBE5D}" type="presParOf" srcId="{32883A67-6B07-4C91-8EAF-16B406C924B5}" destId="{29E836C5-4B6A-459B-9214-DAD76043DF49}" srcOrd="1" destOrd="0" presId="urn:microsoft.com/office/officeart/2005/8/layout/target3"/>
    <dgm:cxn modelId="{0D3202F2-E43A-4BEC-A50F-CA3B06CA5782}" type="presParOf" srcId="{32883A67-6B07-4C91-8EAF-16B406C924B5}" destId="{6953A858-62D7-4298-ADE6-C0F5E2606643}" srcOrd="2" destOrd="0" presId="urn:microsoft.com/office/officeart/2005/8/layout/target3"/>
    <dgm:cxn modelId="{C12546F4-3CB6-4210-AC30-695981122CB0}" type="presParOf" srcId="{32883A67-6B07-4C91-8EAF-16B406C924B5}" destId="{82613599-A2BD-4E7A-87C0-86604D6116AA}" srcOrd="3" destOrd="0" presId="urn:microsoft.com/office/officeart/2005/8/layout/target3"/>
    <dgm:cxn modelId="{775D0C56-6B07-458B-8DAC-81275FAF50D0}" type="presParOf" srcId="{32883A67-6B07-4C91-8EAF-16B406C924B5}" destId="{D6021D54-AD12-4699-B00F-7D04067CD3D0}" srcOrd="4" destOrd="0" presId="urn:microsoft.com/office/officeart/2005/8/layout/target3"/>
    <dgm:cxn modelId="{F5FE42C0-943A-4FB9-95F9-5CE78DBAC7BC}" type="presParOf" srcId="{32883A67-6B07-4C91-8EAF-16B406C924B5}" destId="{EAFE9157-FF19-4044-B2B4-11AF885A5446}" srcOrd="5" destOrd="0" presId="urn:microsoft.com/office/officeart/2005/8/layout/target3"/>
    <dgm:cxn modelId="{6E3C41EB-6238-4443-89E2-262A17974010}" type="presParOf" srcId="{32883A67-6B07-4C91-8EAF-16B406C924B5}" destId="{B53E0A26-F98A-4960-9C0F-EFF311D0CFD4}" srcOrd="6" destOrd="0" presId="urn:microsoft.com/office/officeart/2005/8/layout/target3"/>
    <dgm:cxn modelId="{B2807B49-A5D0-4BAC-883D-466802DDA14B}" type="presParOf" srcId="{32883A67-6B07-4C91-8EAF-16B406C924B5}" destId="{6B939A40-B71B-4EBF-A2CF-1EF51C5BD505}" srcOrd="7" destOrd="0" presId="urn:microsoft.com/office/officeart/2005/8/layout/target3"/>
    <dgm:cxn modelId="{E714D82E-FD06-4299-AEB3-56AF01601A18}" type="presParOf" srcId="{32883A67-6B07-4C91-8EAF-16B406C924B5}" destId="{521D3643-DB7A-434C-AE9D-138683AF3A53}" srcOrd="8" destOrd="0" presId="urn:microsoft.com/office/officeart/2005/8/layout/target3"/>
    <dgm:cxn modelId="{32B23D56-4B88-4F6D-A31B-1CE94CBD7A54}" type="presParOf" srcId="{32883A67-6B07-4C91-8EAF-16B406C924B5}" destId="{B9D92CCC-FBA6-4E2E-993F-78BFCFAFB602}" srcOrd="9" destOrd="0" presId="urn:microsoft.com/office/officeart/2005/8/layout/target3"/>
    <dgm:cxn modelId="{DEFA5ED6-4E2D-4836-BF0F-561C0950ACCE}" type="presParOf" srcId="{32883A67-6B07-4C91-8EAF-16B406C924B5}" destId="{C137C1B3-5CCF-4595-BFA5-324F63EC0D97}" srcOrd="10" destOrd="0" presId="urn:microsoft.com/office/officeart/2005/8/layout/target3"/>
    <dgm:cxn modelId="{FC8D98BE-2D42-4701-BFB3-3ECF1EE51925}" type="presParOf" srcId="{32883A67-6B07-4C91-8EAF-16B406C924B5}" destId="{0FFEA6C0-5DE5-4A42-93B3-2A631F220ACB}" srcOrd="11" destOrd="0" presId="urn:microsoft.com/office/officeart/2005/8/layout/target3"/>
    <dgm:cxn modelId="{D24777D1-1738-4CE4-A72E-9A75653DA138}" type="presParOf" srcId="{32883A67-6B07-4C91-8EAF-16B406C924B5}" destId="{CA25F8B4-A7A3-4D11-B4FC-9E82635D0128}" srcOrd="12" destOrd="0" presId="urn:microsoft.com/office/officeart/2005/8/layout/target3"/>
    <dgm:cxn modelId="{A3643A37-4600-4588-BB32-7CEF78D82C9E}" type="presParOf" srcId="{32883A67-6B07-4C91-8EAF-16B406C924B5}" destId="{332CEFDE-5C7E-48FE-97C4-962A3ECE927B}" srcOrd="13" destOrd="0" presId="urn:microsoft.com/office/officeart/2005/8/layout/target3"/>
    <dgm:cxn modelId="{854A3F81-9BE3-4FE5-8D78-6BC68DBA8759}" type="presParOf" srcId="{32883A67-6B07-4C91-8EAF-16B406C924B5}" destId="{11EB1CA3-CDD5-46BE-88B9-17D626B840FA}" srcOrd="14" destOrd="0" presId="urn:microsoft.com/office/officeart/2005/8/layout/target3"/>
    <dgm:cxn modelId="{3CFDFD5E-82D9-418A-B6E0-86151B44221A}" type="presParOf" srcId="{32883A67-6B07-4C91-8EAF-16B406C924B5}" destId="{13B78C39-C105-4FD7-B884-04584F80AA14}"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45CE35-9F0F-4F41-80F4-25FE3AA737FF}" type="doc">
      <dgm:prSet loTypeId="urn:microsoft.com/office/officeart/2005/8/layout/hierarchy4" loCatId="list" qsTypeId="urn:microsoft.com/office/officeart/2005/8/quickstyle/simple5" qsCatId="simple" csTypeId="urn:microsoft.com/office/officeart/2005/8/colors/colorful1" csCatId="colorful" phldr="1"/>
      <dgm:spPr/>
      <dgm:t>
        <a:bodyPr/>
        <a:lstStyle/>
        <a:p>
          <a:endParaRPr lang="ru-RU"/>
        </a:p>
      </dgm:t>
    </dgm:pt>
    <dgm:pt modelId="{7A4D3765-1930-4510-A0DC-C0A8863D8CD8}">
      <dgm:prSet phldrT="[Текст]"/>
      <dgm:spPr/>
      <dgm:t>
        <a:bodyPr/>
        <a:lstStyle/>
        <a:p>
          <a:r>
            <a:rPr lang="kk-KZ" b="1" i="1" dirty="0">
              <a:latin typeface="Times New Roman" pitchFamily="18" charset="0"/>
              <a:cs typeface="Times New Roman" pitchFamily="18" charset="0"/>
            </a:rPr>
            <a:t>Түр </a:t>
          </a:r>
          <a:r>
            <a:rPr lang="kk-KZ" dirty="0">
              <a:latin typeface="Times New Roman" pitchFamily="18" charset="0"/>
              <a:cs typeface="Times New Roman" pitchFamily="18" charset="0"/>
            </a:rPr>
            <a:t>– шығу тегі ортақ,  ортақ морфологиялық және физиологиялық сипатқа ие,  қоршаған ортаның белгілі бір жағдайларында тіршілік етуге бейімделген организмдер жиынтығы. Яғни бір түрге жататын микроорганизмдер ортақ генотипке ие. </a:t>
          </a:r>
          <a:endParaRPr lang="ru-RU" dirty="0"/>
        </a:p>
      </dgm:t>
    </dgm:pt>
    <dgm:pt modelId="{5EA8F4EF-8D7E-43E3-BD8C-AA716D7A4C3B}" type="parTrans" cxnId="{B202A8E3-C7C8-451F-A272-D98DA5DE6CA2}">
      <dgm:prSet/>
      <dgm:spPr/>
      <dgm:t>
        <a:bodyPr/>
        <a:lstStyle/>
        <a:p>
          <a:endParaRPr lang="ru-RU"/>
        </a:p>
      </dgm:t>
    </dgm:pt>
    <dgm:pt modelId="{935663AF-9341-4612-BB92-5CF3E69A5982}" type="sibTrans" cxnId="{B202A8E3-C7C8-451F-A272-D98DA5DE6CA2}">
      <dgm:prSet/>
      <dgm:spPr/>
      <dgm:t>
        <a:bodyPr/>
        <a:lstStyle/>
        <a:p>
          <a:endParaRPr lang="ru-RU"/>
        </a:p>
      </dgm:t>
    </dgm:pt>
    <dgm:pt modelId="{ABAB94EB-FDD2-4EC9-8EC8-0502E0F20754}">
      <dgm:prSet phldrT="[Текст]" custT="1"/>
      <dgm:spPr/>
      <dgm:t>
        <a:bodyPr/>
        <a:lstStyle/>
        <a:p>
          <a:r>
            <a:rPr lang="kk-KZ" sz="1800" b="1" i="1" dirty="0">
              <a:latin typeface="Times New Roman" pitchFamily="18" charset="0"/>
              <a:cs typeface="Times New Roman" pitchFamily="18" charset="0"/>
            </a:rPr>
            <a:t>Штамм </a:t>
          </a:r>
          <a:r>
            <a:rPr lang="kk-KZ" sz="1800" dirty="0">
              <a:latin typeface="Times New Roman" pitchFamily="18" charset="0"/>
              <a:cs typeface="Times New Roman" pitchFamily="18" charset="0"/>
            </a:rPr>
            <a:t>– бірдей немесе әртүрлі табиғи қоректік орталардан,  әртүрлі уақыт аралығында бөлініп алынған,  бір түрге жататын микроорганизмдердің таза культурасы. Бір түрдің штаммдары ортақ қасиетке ие. Культуралды ашытқылар штаммы </a:t>
          </a:r>
          <a:endParaRPr lang="ru-RU" sz="1800" dirty="0"/>
        </a:p>
      </dgm:t>
    </dgm:pt>
    <dgm:pt modelId="{55E4FF8F-ADE1-4FF4-95D6-48B00695E557}" type="parTrans" cxnId="{251747E3-0F4E-4FFC-B28B-6F2F80DB3852}">
      <dgm:prSet/>
      <dgm:spPr/>
      <dgm:t>
        <a:bodyPr/>
        <a:lstStyle/>
        <a:p>
          <a:endParaRPr lang="ru-RU"/>
        </a:p>
      </dgm:t>
    </dgm:pt>
    <dgm:pt modelId="{6E12750E-D49F-4E48-9457-2B813D900C57}" type="sibTrans" cxnId="{251747E3-0F4E-4FFC-B28B-6F2F80DB3852}">
      <dgm:prSet/>
      <dgm:spPr/>
      <dgm:t>
        <a:bodyPr/>
        <a:lstStyle/>
        <a:p>
          <a:endParaRPr lang="ru-RU"/>
        </a:p>
      </dgm:t>
    </dgm:pt>
    <dgm:pt modelId="{E03B1144-F62F-46F5-B0BB-1043326E139D}">
      <dgm:prSet phldrT="[Текст]"/>
      <dgm:spPr/>
      <dgm:t>
        <a:bodyPr/>
        <a:lstStyle/>
        <a:p>
          <a:r>
            <a:rPr lang="ru-RU" b="1" i="1" dirty="0">
              <a:latin typeface="Times New Roman" pitchFamily="18" charset="0"/>
              <a:cs typeface="Times New Roman" pitchFamily="18" charset="0"/>
            </a:rPr>
            <a:t>Клон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бiр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клеткадан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алынған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дақыл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культура. </a:t>
          </a:r>
          <a:r>
            <a:rPr lang="ru-RU" dirty="0" err="1">
              <a:latin typeface="Times New Roman" pitchFamily="18" charset="0"/>
              <a:cs typeface="Times New Roman" pitchFamily="18" charset="0"/>
            </a:rPr>
            <a:t>Қәзiргi</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микрооорганизмдердi</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ажырату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үшiн</a:t>
          </a:r>
          <a:r>
            <a:rPr lang="ru-RU" dirty="0">
              <a:latin typeface="Times New Roman" pitchFamily="18" charset="0"/>
              <a:cs typeface="Times New Roman" pitchFamily="18" charset="0"/>
            </a:rPr>
            <a:t> 1  984  </a:t>
          </a:r>
          <a:r>
            <a:rPr lang="ru-RU" dirty="0" err="1">
              <a:latin typeface="Times New Roman" pitchFamily="18" charset="0"/>
              <a:cs typeface="Times New Roman" pitchFamily="18" charset="0"/>
            </a:rPr>
            <a:t>жылы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қабылданған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Бергийдiң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Бактериялар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анықтамасы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пайдаланылады</a:t>
          </a:r>
          <a:r>
            <a:rPr lang="ru-RU" dirty="0">
              <a:latin typeface="Times New Roman" pitchFamily="18" charset="0"/>
              <a:cs typeface="Times New Roman" pitchFamily="18" charset="0"/>
            </a:rPr>
            <a:t>.</a:t>
          </a:r>
          <a:endParaRPr lang="ru-RU" dirty="0"/>
        </a:p>
      </dgm:t>
    </dgm:pt>
    <dgm:pt modelId="{9317DE15-2B7B-4913-9819-0858C2842960}" type="parTrans" cxnId="{F8104433-70C9-488A-862C-5D67C75B8FB0}">
      <dgm:prSet/>
      <dgm:spPr/>
      <dgm:t>
        <a:bodyPr/>
        <a:lstStyle/>
        <a:p>
          <a:endParaRPr lang="ru-RU"/>
        </a:p>
      </dgm:t>
    </dgm:pt>
    <dgm:pt modelId="{B764E6E8-8C0A-41E5-BF8D-0A337E967082}" type="sibTrans" cxnId="{F8104433-70C9-488A-862C-5D67C75B8FB0}">
      <dgm:prSet/>
      <dgm:spPr/>
      <dgm:t>
        <a:bodyPr/>
        <a:lstStyle/>
        <a:p>
          <a:endParaRPr lang="ru-RU"/>
        </a:p>
      </dgm:t>
    </dgm:pt>
    <dgm:pt modelId="{DB0660B9-E9B9-4EE6-BCD1-2791D04E4C13}">
      <dgm:prSet phldrT="[Текст]"/>
      <dgm:spPr/>
      <dgm:t>
        <a:bodyPr/>
        <a:lstStyle/>
        <a:p>
          <a:r>
            <a:rPr lang="kk-KZ" dirty="0">
              <a:latin typeface="Times New Roman" pitchFamily="18" charset="0"/>
              <a:cs typeface="Times New Roman" pitchFamily="18" charset="0"/>
            </a:rPr>
            <a:t>Таксономиялық бірлік негізі </a:t>
          </a:r>
          <a:r>
            <a:rPr lang="kk-KZ" b="1" dirty="0">
              <a:latin typeface="Times New Roman" pitchFamily="18" charset="0"/>
              <a:cs typeface="Times New Roman" pitchFamily="18" charset="0"/>
            </a:rPr>
            <a:t>түр</a:t>
          </a:r>
          <a:r>
            <a:rPr lang="kk-KZ" dirty="0">
              <a:latin typeface="Times New Roman" pitchFamily="18" charset="0"/>
              <a:cs typeface="Times New Roman" pitchFamily="18" charset="0"/>
            </a:rPr>
            <a:t> болып табылады. </a:t>
          </a:r>
          <a:endParaRPr lang="ru-RU" dirty="0"/>
        </a:p>
      </dgm:t>
    </dgm:pt>
    <dgm:pt modelId="{F75A98A5-516D-4FB5-B446-ADF58A4CE90B}" type="parTrans" cxnId="{F09C7765-7682-4B47-8E75-95A2EE1807C4}">
      <dgm:prSet/>
      <dgm:spPr/>
      <dgm:t>
        <a:bodyPr/>
        <a:lstStyle/>
        <a:p>
          <a:endParaRPr lang="ru-RU"/>
        </a:p>
      </dgm:t>
    </dgm:pt>
    <dgm:pt modelId="{591B8D60-2BF8-48D0-8026-BA158C444B54}" type="sibTrans" cxnId="{F09C7765-7682-4B47-8E75-95A2EE1807C4}">
      <dgm:prSet/>
      <dgm:spPr/>
      <dgm:t>
        <a:bodyPr/>
        <a:lstStyle/>
        <a:p>
          <a:endParaRPr lang="ru-RU"/>
        </a:p>
      </dgm:t>
    </dgm:pt>
    <dgm:pt modelId="{E9885696-FFFB-4D90-BC92-3E11E97F4E3E}">
      <dgm:prSet phldrT="[Текст]" custT="1"/>
      <dgm:spPr/>
      <dgm:t>
        <a:bodyPr/>
        <a:lstStyle/>
        <a:p>
          <a:r>
            <a:rPr lang="kk-KZ" sz="1600" b="1" i="1" dirty="0">
              <a:latin typeface="Times New Roman" pitchFamily="18" charset="0"/>
              <a:cs typeface="Times New Roman" pitchFamily="18" charset="0"/>
            </a:rPr>
            <a:t>Раса</a:t>
          </a:r>
          <a:r>
            <a:rPr lang="kk-KZ" sz="1600" b="1" dirty="0">
              <a:latin typeface="Times New Roman" pitchFamily="18" charset="0"/>
              <a:cs typeface="Times New Roman" pitchFamily="18" charset="0"/>
            </a:rPr>
            <a:t> </a:t>
          </a:r>
          <a:r>
            <a:rPr lang="kk-KZ" sz="1600" dirty="0">
              <a:latin typeface="Times New Roman" pitchFamily="18" charset="0"/>
              <a:cs typeface="Times New Roman" pitchFamily="18" charset="0"/>
            </a:rPr>
            <a:t>деп аталады. Мысалы тағам өндірісінің көптеген салалаларында (нан,  спирт,  сыра,  квас және т.б) қолданылатын </a:t>
          </a:r>
          <a:r>
            <a:rPr lang="kk-KZ" sz="1600" i="1" dirty="0">
              <a:latin typeface="Times New Roman" pitchFamily="18" charset="0"/>
              <a:cs typeface="Times New Roman" pitchFamily="18" charset="0"/>
            </a:rPr>
            <a:t>Saccharomyces cerevisiae </a:t>
          </a:r>
          <a:r>
            <a:rPr lang="kk-KZ" sz="1600" dirty="0">
              <a:latin typeface="Times New Roman" pitchFamily="18" charset="0"/>
              <a:cs typeface="Times New Roman" pitchFamily="18" charset="0"/>
            </a:rPr>
            <a:t>түріне жататын ашытқылар расасы бір-бірінен көмірсуларды пайдалану жылдамдығы,  ашыту белсенділігі,  түзетін жанама өнімдердің көлемі бойынша өзгешеленеді.</a:t>
          </a:r>
          <a:endParaRPr lang="ru-RU" sz="1600" dirty="0"/>
        </a:p>
      </dgm:t>
    </dgm:pt>
    <dgm:pt modelId="{1898079F-2CEC-4EDB-A24A-D41DE012EB29}" type="parTrans" cxnId="{EF7EF593-5456-4069-A176-7DC0C7A220ED}">
      <dgm:prSet/>
      <dgm:spPr/>
      <dgm:t>
        <a:bodyPr/>
        <a:lstStyle/>
        <a:p>
          <a:endParaRPr lang="ru-RU"/>
        </a:p>
      </dgm:t>
    </dgm:pt>
    <dgm:pt modelId="{6DFE8D86-A1B3-4A39-9A93-751F253275BE}" type="sibTrans" cxnId="{EF7EF593-5456-4069-A176-7DC0C7A220ED}">
      <dgm:prSet/>
      <dgm:spPr/>
      <dgm:t>
        <a:bodyPr/>
        <a:lstStyle/>
        <a:p>
          <a:endParaRPr lang="ru-RU"/>
        </a:p>
      </dgm:t>
    </dgm:pt>
    <dgm:pt modelId="{CE278574-2EFF-4265-9107-3255307B6621}" type="pres">
      <dgm:prSet presAssocID="{BC45CE35-9F0F-4F41-80F4-25FE3AA737FF}" presName="Name0" presStyleCnt="0">
        <dgm:presLayoutVars>
          <dgm:chPref val="1"/>
          <dgm:dir/>
          <dgm:animOne val="branch"/>
          <dgm:animLvl val="lvl"/>
          <dgm:resizeHandles/>
        </dgm:presLayoutVars>
      </dgm:prSet>
      <dgm:spPr/>
    </dgm:pt>
    <dgm:pt modelId="{00E246F2-C0A9-4F3C-AC6D-65BE5C19E0AF}" type="pres">
      <dgm:prSet presAssocID="{7A4D3765-1930-4510-A0DC-C0A8863D8CD8}" presName="vertOne" presStyleCnt="0"/>
      <dgm:spPr/>
    </dgm:pt>
    <dgm:pt modelId="{B03CFC20-B6FC-4117-9F94-B1C80B0CDDFF}" type="pres">
      <dgm:prSet presAssocID="{7A4D3765-1930-4510-A0DC-C0A8863D8CD8}" presName="txOne" presStyleLbl="node0" presStyleIdx="0" presStyleCnt="1">
        <dgm:presLayoutVars>
          <dgm:chPref val="3"/>
        </dgm:presLayoutVars>
      </dgm:prSet>
      <dgm:spPr/>
    </dgm:pt>
    <dgm:pt modelId="{7A52CC11-E84B-4EC2-8D8A-1DEF22F1C1B0}" type="pres">
      <dgm:prSet presAssocID="{7A4D3765-1930-4510-A0DC-C0A8863D8CD8}" presName="parTransOne" presStyleCnt="0"/>
      <dgm:spPr/>
    </dgm:pt>
    <dgm:pt modelId="{54E35F6F-C72F-4C4B-A883-BD2A57847333}" type="pres">
      <dgm:prSet presAssocID="{7A4D3765-1930-4510-A0DC-C0A8863D8CD8}" presName="horzOne" presStyleCnt="0"/>
      <dgm:spPr/>
    </dgm:pt>
    <dgm:pt modelId="{C366CE68-B758-4E67-B3BD-3BC76053E4E7}" type="pres">
      <dgm:prSet presAssocID="{ABAB94EB-FDD2-4EC9-8EC8-0502E0F20754}" presName="vertTwo" presStyleCnt="0"/>
      <dgm:spPr/>
    </dgm:pt>
    <dgm:pt modelId="{4D818543-B76C-4036-AC53-B2F876536A55}" type="pres">
      <dgm:prSet presAssocID="{ABAB94EB-FDD2-4EC9-8EC8-0502E0F20754}" presName="txTwo" presStyleLbl="node2" presStyleIdx="0" presStyleCnt="2">
        <dgm:presLayoutVars>
          <dgm:chPref val="3"/>
        </dgm:presLayoutVars>
      </dgm:prSet>
      <dgm:spPr/>
    </dgm:pt>
    <dgm:pt modelId="{3E661602-6D3E-4502-9FD1-9685081239EE}" type="pres">
      <dgm:prSet presAssocID="{ABAB94EB-FDD2-4EC9-8EC8-0502E0F20754}" presName="parTransTwo" presStyleCnt="0"/>
      <dgm:spPr/>
    </dgm:pt>
    <dgm:pt modelId="{8D19FA22-7ECD-4441-82DE-C9E184212E6B}" type="pres">
      <dgm:prSet presAssocID="{ABAB94EB-FDD2-4EC9-8EC8-0502E0F20754}" presName="horzTwo" presStyleCnt="0"/>
      <dgm:spPr/>
    </dgm:pt>
    <dgm:pt modelId="{92B856C1-4EA4-4971-AFD3-7DD9000BA21B}" type="pres">
      <dgm:prSet presAssocID="{E03B1144-F62F-46F5-B0BB-1043326E139D}" presName="vertThree" presStyleCnt="0"/>
      <dgm:spPr/>
    </dgm:pt>
    <dgm:pt modelId="{FCCC1B43-C36F-46FD-A85F-DF1E53BEA3B7}" type="pres">
      <dgm:prSet presAssocID="{E03B1144-F62F-46F5-B0BB-1043326E139D}" presName="txThree" presStyleLbl="node3" presStyleIdx="0" presStyleCnt="2">
        <dgm:presLayoutVars>
          <dgm:chPref val="3"/>
        </dgm:presLayoutVars>
      </dgm:prSet>
      <dgm:spPr/>
    </dgm:pt>
    <dgm:pt modelId="{749455C4-F42D-4EB6-997A-B619E4560BD7}" type="pres">
      <dgm:prSet presAssocID="{E03B1144-F62F-46F5-B0BB-1043326E139D}" presName="horzThree" presStyleCnt="0"/>
      <dgm:spPr/>
    </dgm:pt>
    <dgm:pt modelId="{E784B646-32AA-40BB-8A7E-B521F1349933}" type="pres">
      <dgm:prSet presAssocID="{B764E6E8-8C0A-41E5-BF8D-0A337E967082}" presName="sibSpaceThree" presStyleCnt="0"/>
      <dgm:spPr/>
    </dgm:pt>
    <dgm:pt modelId="{E14B46DE-D7FC-4300-897A-12964AE13685}" type="pres">
      <dgm:prSet presAssocID="{DB0660B9-E9B9-4EE6-BCD1-2791D04E4C13}" presName="vertThree" presStyleCnt="0"/>
      <dgm:spPr/>
    </dgm:pt>
    <dgm:pt modelId="{291EBCE6-1749-494D-A3C9-70D38A7BF309}" type="pres">
      <dgm:prSet presAssocID="{DB0660B9-E9B9-4EE6-BCD1-2791D04E4C13}" presName="txThree" presStyleLbl="node3" presStyleIdx="1" presStyleCnt="2">
        <dgm:presLayoutVars>
          <dgm:chPref val="3"/>
        </dgm:presLayoutVars>
      </dgm:prSet>
      <dgm:spPr/>
    </dgm:pt>
    <dgm:pt modelId="{CCD4F1E2-2B27-4502-85EC-7C294F018A83}" type="pres">
      <dgm:prSet presAssocID="{DB0660B9-E9B9-4EE6-BCD1-2791D04E4C13}" presName="horzThree" presStyleCnt="0"/>
      <dgm:spPr/>
    </dgm:pt>
    <dgm:pt modelId="{1373C5C8-5010-4C7A-A032-2F245CAC2D16}" type="pres">
      <dgm:prSet presAssocID="{6E12750E-D49F-4E48-9457-2B813D900C57}" presName="sibSpaceTwo" presStyleCnt="0"/>
      <dgm:spPr/>
    </dgm:pt>
    <dgm:pt modelId="{72E56C14-B7B1-4A66-9730-3013FAA91E38}" type="pres">
      <dgm:prSet presAssocID="{E9885696-FFFB-4D90-BC92-3E11E97F4E3E}" presName="vertTwo" presStyleCnt="0"/>
      <dgm:spPr/>
    </dgm:pt>
    <dgm:pt modelId="{82B374FF-07C3-40F2-9D37-ABB75B7C1748}" type="pres">
      <dgm:prSet presAssocID="{E9885696-FFFB-4D90-BC92-3E11E97F4E3E}" presName="txTwo" presStyleLbl="node2" presStyleIdx="1" presStyleCnt="2" custScaleY="245886">
        <dgm:presLayoutVars>
          <dgm:chPref val="3"/>
        </dgm:presLayoutVars>
      </dgm:prSet>
      <dgm:spPr/>
    </dgm:pt>
    <dgm:pt modelId="{0BCAB287-3DD9-4AA1-ADEA-BABE79A8B6DE}" type="pres">
      <dgm:prSet presAssocID="{E9885696-FFFB-4D90-BC92-3E11E97F4E3E}" presName="horzTwo" presStyleCnt="0"/>
      <dgm:spPr/>
    </dgm:pt>
  </dgm:ptLst>
  <dgm:cxnLst>
    <dgm:cxn modelId="{F8104433-70C9-488A-862C-5D67C75B8FB0}" srcId="{ABAB94EB-FDD2-4EC9-8EC8-0502E0F20754}" destId="{E03B1144-F62F-46F5-B0BB-1043326E139D}" srcOrd="0" destOrd="0" parTransId="{9317DE15-2B7B-4913-9819-0858C2842960}" sibTransId="{B764E6E8-8C0A-41E5-BF8D-0A337E967082}"/>
    <dgm:cxn modelId="{80954D43-C64B-4A9C-A1FA-93EECDB92D31}" type="presOf" srcId="{E9885696-FFFB-4D90-BC92-3E11E97F4E3E}" destId="{82B374FF-07C3-40F2-9D37-ABB75B7C1748}" srcOrd="0" destOrd="0" presId="urn:microsoft.com/office/officeart/2005/8/layout/hierarchy4"/>
    <dgm:cxn modelId="{F09C7765-7682-4B47-8E75-95A2EE1807C4}" srcId="{ABAB94EB-FDD2-4EC9-8EC8-0502E0F20754}" destId="{DB0660B9-E9B9-4EE6-BCD1-2791D04E4C13}" srcOrd="1" destOrd="0" parTransId="{F75A98A5-516D-4FB5-B446-ADF58A4CE90B}" sibTransId="{591B8D60-2BF8-48D0-8026-BA158C444B54}"/>
    <dgm:cxn modelId="{F8F3CF86-F07C-4F4E-8429-62A43E31554E}" type="presOf" srcId="{7A4D3765-1930-4510-A0DC-C0A8863D8CD8}" destId="{B03CFC20-B6FC-4117-9F94-B1C80B0CDDFF}" srcOrd="0" destOrd="0" presId="urn:microsoft.com/office/officeart/2005/8/layout/hierarchy4"/>
    <dgm:cxn modelId="{C1CE0689-044C-4E26-8984-0FBBF832EC7D}" type="presOf" srcId="{BC45CE35-9F0F-4F41-80F4-25FE3AA737FF}" destId="{CE278574-2EFF-4265-9107-3255307B6621}" srcOrd="0" destOrd="0" presId="urn:microsoft.com/office/officeart/2005/8/layout/hierarchy4"/>
    <dgm:cxn modelId="{7330858C-690C-4C34-A9B3-BBA3405C8C18}" type="presOf" srcId="{E03B1144-F62F-46F5-B0BB-1043326E139D}" destId="{FCCC1B43-C36F-46FD-A85F-DF1E53BEA3B7}" srcOrd="0" destOrd="0" presId="urn:microsoft.com/office/officeart/2005/8/layout/hierarchy4"/>
    <dgm:cxn modelId="{DCD08E91-32A4-45BA-8963-0AD206722DF2}" type="presOf" srcId="{DB0660B9-E9B9-4EE6-BCD1-2791D04E4C13}" destId="{291EBCE6-1749-494D-A3C9-70D38A7BF309}" srcOrd="0" destOrd="0" presId="urn:microsoft.com/office/officeart/2005/8/layout/hierarchy4"/>
    <dgm:cxn modelId="{EF7EF593-5456-4069-A176-7DC0C7A220ED}" srcId="{7A4D3765-1930-4510-A0DC-C0A8863D8CD8}" destId="{E9885696-FFFB-4D90-BC92-3E11E97F4E3E}" srcOrd="1" destOrd="0" parTransId="{1898079F-2CEC-4EDB-A24A-D41DE012EB29}" sibTransId="{6DFE8D86-A1B3-4A39-9A93-751F253275BE}"/>
    <dgm:cxn modelId="{251747E3-0F4E-4FFC-B28B-6F2F80DB3852}" srcId="{7A4D3765-1930-4510-A0DC-C0A8863D8CD8}" destId="{ABAB94EB-FDD2-4EC9-8EC8-0502E0F20754}" srcOrd="0" destOrd="0" parTransId="{55E4FF8F-ADE1-4FF4-95D6-48B00695E557}" sibTransId="{6E12750E-D49F-4E48-9457-2B813D900C57}"/>
    <dgm:cxn modelId="{B202A8E3-C7C8-451F-A272-D98DA5DE6CA2}" srcId="{BC45CE35-9F0F-4F41-80F4-25FE3AA737FF}" destId="{7A4D3765-1930-4510-A0DC-C0A8863D8CD8}" srcOrd="0" destOrd="0" parTransId="{5EA8F4EF-8D7E-43E3-BD8C-AA716D7A4C3B}" sibTransId="{935663AF-9341-4612-BB92-5CF3E69A5982}"/>
    <dgm:cxn modelId="{D416ABF1-FE43-4041-B28A-D9DFCC22D417}" type="presOf" srcId="{ABAB94EB-FDD2-4EC9-8EC8-0502E0F20754}" destId="{4D818543-B76C-4036-AC53-B2F876536A55}" srcOrd="0" destOrd="0" presId="urn:microsoft.com/office/officeart/2005/8/layout/hierarchy4"/>
    <dgm:cxn modelId="{A13773EF-750E-4540-A2C5-8D954FD9F058}" type="presParOf" srcId="{CE278574-2EFF-4265-9107-3255307B6621}" destId="{00E246F2-C0A9-4F3C-AC6D-65BE5C19E0AF}" srcOrd="0" destOrd="0" presId="urn:microsoft.com/office/officeart/2005/8/layout/hierarchy4"/>
    <dgm:cxn modelId="{2B145FA9-95F0-48E5-818F-5DF8DBD04312}" type="presParOf" srcId="{00E246F2-C0A9-4F3C-AC6D-65BE5C19E0AF}" destId="{B03CFC20-B6FC-4117-9F94-B1C80B0CDDFF}" srcOrd="0" destOrd="0" presId="urn:microsoft.com/office/officeart/2005/8/layout/hierarchy4"/>
    <dgm:cxn modelId="{C3ACAF3C-9517-4C12-85A0-ACBF4C3CA2BE}" type="presParOf" srcId="{00E246F2-C0A9-4F3C-AC6D-65BE5C19E0AF}" destId="{7A52CC11-E84B-4EC2-8D8A-1DEF22F1C1B0}" srcOrd="1" destOrd="0" presId="urn:microsoft.com/office/officeart/2005/8/layout/hierarchy4"/>
    <dgm:cxn modelId="{161ECB43-343A-4267-BD64-CE0FCB1DBCDA}" type="presParOf" srcId="{00E246F2-C0A9-4F3C-AC6D-65BE5C19E0AF}" destId="{54E35F6F-C72F-4C4B-A883-BD2A57847333}" srcOrd="2" destOrd="0" presId="urn:microsoft.com/office/officeart/2005/8/layout/hierarchy4"/>
    <dgm:cxn modelId="{F620D7C7-A19C-4FF4-B92D-0B717A23DAC5}" type="presParOf" srcId="{54E35F6F-C72F-4C4B-A883-BD2A57847333}" destId="{C366CE68-B758-4E67-B3BD-3BC76053E4E7}" srcOrd="0" destOrd="0" presId="urn:microsoft.com/office/officeart/2005/8/layout/hierarchy4"/>
    <dgm:cxn modelId="{4310F3BF-9506-4849-998A-436D31CA593F}" type="presParOf" srcId="{C366CE68-B758-4E67-B3BD-3BC76053E4E7}" destId="{4D818543-B76C-4036-AC53-B2F876536A55}" srcOrd="0" destOrd="0" presId="urn:microsoft.com/office/officeart/2005/8/layout/hierarchy4"/>
    <dgm:cxn modelId="{6F21BE84-9A0D-4A59-8215-F9FB30135CA3}" type="presParOf" srcId="{C366CE68-B758-4E67-B3BD-3BC76053E4E7}" destId="{3E661602-6D3E-4502-9FD1-9685081239EE}" srcOrd="1" destOrd="0" presId="urn:microsoft.com/office/officeart/2005/8/layout/hierarchy4"/>
    <dgm:cxn modelId="{85BF4FFC-E97D-406B-8D87-7003E15FFD87}" type="presParOf" srcId="{C366CE68-B758-4E67-B3BD-3BC76053E4E7}" destId="{8D19FA22-7ECD-4441-82DE-C9E184212E6B}" srcOrd="2" destOrd="0" presId="urn:microsoft.com/office/officeart/2005/8/layout/hierarchy4"/>
    <dgm:cxn modelId="{90643D92-8E89-4EED-8FD7-AB27FB3477A5}" type="presParOf" srcId="{8D19FA22-7ECD-4441-82DE-C9E184212E6B}" destId="{92B856C1-4EA4-4971-AFD3-7DD9000BA21B}" srcOrd="0" destOrd="0" presId="urn:microsoft.com/office/officeart/2005/8/layout/hierarchy4"/>
    <dgm:cxn modelId="{96BDC1F0-E861-4E44-8534-5AFFF95313D3}" type="presParOf" srcId="{92B856C1-4EA4-4971-AFD3-7DD9000BA21B}" destId="{FCCC1B43-C36F-46FD-A85F-DF1E53BEA3B7}" srcOrd="0" destOrd="0" presId="urn:microsoft.com/office/officeart/2005/8/layout/hierarchy4"/>
    <dgm:cxn modelId="{09C80FA9-6A54-4D82-A158-D0FD1A35CD14}" type="presParOf" srcId="{92B856C1-4EA4-4971-AFD3-7DD9000BA21B}" destId="{749455C4-F42D-4EB6-997A-B619E4560BD7}" srcOrd="1" destOrd="0" presId="urn:microsoft.com/office/officeart/2005/8/layout/hierarchy4"/>
    <dgm:cxn modelId="{84506732-AF62-4FC8-8E3B-BA18D4A5190F}" type="presParOf" srcId="{8D19FA22-7ECD-4441-82DE-C9E184212E6B}" destId="{E784B646-32AA-40BB-8A7E-B521F1349933}" srcOrd="1" destOrd="0" presId="urn:microsoft.com/office/officeart/2005/8/layout/hierarchy4"/>
    <dgm:cxn modelId="{524C4BBE-AB51-417F-A7D8-16F529D2327D}" type="presParOf" srcId="{8D19FA22-7ECD-4441-82DE-C9E184212E6B}" destId="{E14B46DE-D7FC-4300-897A-12964AE13685}" srcOrd="2" destOrd="0" presId="urn:microsoft.com/office/officeart/2005/8/layout/hierarchy4"/>
    <dgm:cxn modelId="{574D0EDE-FC52-4B32-A51C-FA19901872A4}" type="presParOf" srcId="{E14B46DE-D7FC-4300-897A-12964AE13685}" destId="{291EBCE6-1749-494D-A3C9-70D38A7BF309}" srcOrd="0" destOrd="0" presId="urn:microsoft.com/office/officeart/2005/8/layout/hierarchy4"/>
    <dgm:cxn modelId="{8522EBBE-4AAE-42D7-A79F-E5FA5C286172}" type="presParOf" srcId="{E14B46DE-D7FC-4300-897A-12964AE13685}" destId="{CCD4F1E2-2B27-4502-85EC-7C294F018A83}" srcOrd="1" destOrd="0" presId="urn:microsoft.com/office/officeart/2005/8/layout/hierarchy4"/>
    <dgm:cxn modelId="{D7C581DB-7FF1-43BE-9B75-06E126679D41}" type="presParOf" srcId="{54E35F6F-C72F-4C4B-A883-BD2A57847333}" destId="{1373C5C8-5010-4C7A-A032-2F245CAC2D16}" srcOrd="1" destOrd="0" presId="urn:microsoft.com/office/officeart/2005/8/layout/hierarchy4"/>
    <dgm:cxn modelId="{D65787B5-6B6C-400C-B0A3-BA1A7D6E24FA}" type="presParOf" srcId="{54E35F6F-C72F-4C4B-A883-BD2A57847333}" destId="{72E56C14-B7B1-4A66-9730-3013FAA91E38}" srcOrd="2" destOrd="0" presId="urn:microsoft.com/office/officeart/2005/8/layout/hierarchy4"/>
    <dgm:cxn modelId="{799AD58B-B327-4CC2-89F9-A74175B8FE93}" type="presParOf" srcId="{72E56C14-B7B1-4A66-9730-3013FAA91E38}" destId="{82B374FF-07C3-40F2-9D37-ABB75B7C1748}" srcOrd="0" destOrd="0" presId="urn:microsoft.com/office/officeart/2005/8/layout/hierarchy4"/>
    <dgm:cxn modelId="{ED9A2D18-7F81-4229-827B-C2BB67CBF4C9}" type="presParOf" srcId="{72E56C14-B7B1-4A66-9730-3013FAA91E38}" destId="{0BCAB287-3DD9-4AA1-ADEA-BABE79A8B6DE}"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0C94C1-104D-46F0-AB3E-5335D5CB32AE}" type="doc">
      <dgm:prSet loTypeId="urn:microsoft.com/office/officeart/2005/8/layout/hList3" loCatId="list" qsTypeId="urn:microsoft.com/office/officeart/2005/8/quickstyle/simple3" qsCatId="simple" csTypeId="urn:microsoft.com/office/officeart/2005/8/colors/accent1_2" csCatId="accent1" phldr="1"/>
      <dgm:spPr/>
      <dgm:t>
        <a:bodyPr/>
        <a:lstStyle/>
        <a:p>
          <a:endParaRPr lang="ru-RU"/>
        </a:p>
      </dgm:t>
    </dgm:pt>
    <dgm:pt modelId="{51A0EF12-027C-4312-8984-D8E12B8DE6E1}">
      <dgm:prSet phldrT="[Текст]" custT="1"/>
      <dgm:spPr/>
      <dgm:t>
        <a:bodyPr/>
        <a:lstStyle/>
        <a:p>
          <a:r>
            <a:rPr lang="kk-KZ" sz="2400" b="1" dirty="0">
              <a:latin typeface="Times New Roman" pitchFamily="18" charset="0"/>
              <a:cs typeface="Times New Roman" pitchFamily="18" charset="0"/>
            </a:rPr>
            <a:t>Микроорганизмдердің номенклатурасы</a:t>
          </a:r>
          <a:endParaRPr lang="ru-RU" sz="2400" dirty="0"/>
        </a:p>
      </dgm:t>
    </dgm:pt>
    <dgm:pt modelId="{44840754-8684-4991-8D7F-A574C15AE120}" type="parTrans" cxnId="{9D3DEBB2-6C39-4AA9-B28C-D4EECA382289}">
      <dgm:prSet/>
      <dgm:spPr/>
      <dgm:t>
        <a:bodyPr/>
        <a:lstStyle/>
        <a:p>
          <a:endParaRPr lang="ru-RU"/>
        </a:p>
      </dgm:t>
    </dgm:pt>
    <dgm:pt modelId="{CC7247DB-EDBA-4115-997C-238214465CF9}" type="sibTrans" cxnId="{9D3DEBB2-6C39-4AA9-B28C-D4EECA382289}">
      <dgm:prSet/>
      <dgm:spPr/>
      <dgm:t>
        <a:bodyPr/>
        <a:lstStyle/>
        <a:p>
          <a:endParaRPr lang="ru-RU"/>
        </a:p>
      </dgm:t>
    </dgm:pt>
    <dgm:pt modelId="{D21422D7-98BE-4345-8E8E-1FDC16DE5AE4}">
      <dgm:prSet phldrT="[Текст]" custT="1"/>
      <dgm:spPr/>
      <dgm:t>
        <a:bodyPr/>
        <a:lstStyle/>
        <a:p>
          <a:r>
            <a:rPr lang="kk-KZ" sz="2000" dirty="0">
              <a:latin typeface="Times New Roman" pitchFamily="18" charset="0"/>
              <a:cs typeface="Times New Roman" pitchFamily="18" charset="0"/>
            </a:rPr>
            <a:t>Микроорганизмдерді топтастыру кезінде екі әдіс қолданылады: табиғи (филогенетикалық) және жасанды классификация. Қазіргі кезде микроорганизмдердің классификациясының барлығы </a:t>
          </a:r>
          <a:r>
            <a:rPr lang="kk-KZ" sz="2000" i="1" dirty="0">
              <a:latin typeface="Times New Roman" pitchFamily="18" charset="0"/>
              <a:cs typeface="Times New Roman" pitchFamily="18" charset="0"/>
            </a:rPr>
            <a:t>жасанды классификация</a:t>
          </a:r>
          <a:r>
            <a:rPr lang="kk-KZ" sz="2000" dirty="0">
              <a:latin typeface="Times New Roman" pitchFamily="18" charset="0"/>
              <a:cs typeface="Times New Roman" pitchFamily="18" charset="0"/>
            </a:rPr>
            <a:t> болып табылады. </a:t>
          </a:r>
          <a:r>
            <a:rPr lang="en-US" sz="2000" dirty="0">
              <a:latin typeface="Times New Roman" pitchFamily="18" charset="0"/>
              <a:cs typeface="Times New Roman" pitchFamily="18" charset="0"/>
            </a:rPr>
            <a:t> </a:t>
          </a:r>
          <a:endParaRPr lang="kk-KZ" sz="2000" dirty="0">
            <a:latin typeface="Times New Roman" pitchFamily="18" charset="0"/>
            <a:cs typeface="Times New Roman" pitchFamily="18" charset="0"/>
          </a:endParaRPr>
        </a:p>
        <a:p>
          <a:r>
            <a:rPr lang="kk-KZ" sz="2000" b="1" i="1" dirty="0">
              <a:latin typeface="Times New Roman" pitchFamily="18" charset="0"/>
              <a:cs typeface="Times New Roman" pitchFamily="18" charset="0"/>
            </a:rPr>
            <a:t>Номенклатура</a:t>
          </a:r>
          <a:r>
            <a:rPr lang="kk-KZ" sz="2000" dirty="0">
              <a:latin typeface="Times New Roman" pitchFamily="18" charset="0"/>
              <a:cs typeface="Times New Roman" pitchFamily="18" charset="0"/>
            </a:rPr>
            <a:t>–микроорганизмді толығымен зерттеген соң,  белгілі бір атау берілуі.</a:t>
          </a:r>
          <a:r>
            <a:rPr lang="en-US" sz="2000" dirty="0">
              <a:latin typeface="Times New Roman" pitchFamily="18" charset="0"/>
              <a:cs typeface="Times New Roman" pitchFamily="18" charset="0"/>
            </a:rPr>
            <a:t> </a:t>
          </a:r>
          <a:r>
            <a:rPr lang="kk-KZ" sz="2000" dirty="0">
              <a:latin typeface="Times New Roman" pitchFamily="18" charset="0"/>
              <a:cs typeface="Times New Roman" pitchFamily="18" charset="0"/>
            </a:rPr>
            <a:t>Микроорганизмдерді атау үшін,  ХVIII ғасырда К.Линней ұсынған </a:t>
          </a:r>
          <a:r>
            <a:rPr lang="kk-KZ" sz="2000" b="1" dirty="0">
              <a:latin typeface="Times New Roman" pitchFamily="18" charset="0"/>
              <a:cs typeface="Times New Roman" pitchFamily="18" charset="0"/>
            </a:rPr>
            <a:t>бинарлық номенклатураны (екі латын сөзінен тұратын атау) қолданады. </a:t>
          </a:r>
        </a:p>
        <a:p>
          <a:r>
            <a:rPr lang="kk-KZ" sz="2000" b="1" i="1" dirty="0">
              <a:latin typeface="Times New Roman" pitchFamily="18" charset="0"/>
              <a:cs typeface="Times New Roman" pitchFamily="18" charset="0"/>
            </a:rPr>
            <a:t>Бірінші сөз</a:t>
          </a:r>
          <a:r>
            <a:rPr lang="kk-KZ" sz="2000" b="1" dirty="0">
              <a:latin typeface="Times New Roman" pitchFamily="18" charset="0"/>
              <a:cs typeface="Times New Roman" pitchFamily="18" charset="0"/>
            </a:rPr>
            <a:t>– түр атауы. Бұл зат есім,  бас әріппен басталады,  әдетте морфологиялық,  физиологиялық немесе ерекше бір қасиетін,  мысалы: тіршілік ету ортасын сипаттайды.</a:t>
          </a:r>
          <a:r>
            <a:rPr lang="en-US" sz="2000" b="1" dirty="0">
              <a:latin typeface="Times New Roman" pitchFamily="18" charset="0"/>
              <a:cs typeface="Times New Roman" pitchFamily="18" charset="0"/>
            </a:rPr>
            <a:t> </a:t>
          </a:r>
          <a:endParaRPr lang="kk-KZ" sz="2000" b="1" dirty="0">
            <a:latin typeface="Times New Roman" pitchFamily="18" charset="0"/>
            <a:cs typeface="Times New Roman" pitchFamily="18" charset="0"/>
          </a:endParaRPr>
        </a:p>
        <a:p>
          <a:r>
            <a:rPr lang="kk-KZ" sz="2000" b="1" i="1" dirty="0">
              <a:latin typeface="Times New Roman" pitchFamily="18" charset="0"/>
              <a:cs typeface="Times New Roman" pitchFamily="18" charset="0"/>
            </a:rPr>
            <a:t>Екінші сөз</a:t>
          </a:r>
          <a:r>
            <a:rPr lang="kk-KZ" sz="2000" b="1" dirty="0">
              <a:latin typeface="Times New Roman" pitchFamily="18" charset="0"/>
              <a:cs typeface="Times New Roman" pitchFamily="18" charset="0"/>
            </a:rPr>
            <a:t>– бұл сын есім және кіші әріппен жазылады,  түрдің белгілі бір ерекшелігін сипаттайды. Мысалы: </a:t>
          </a:r>
          <a:r>
            <a:rPr lang="kk-KZ" sz="2000" b="1" i="1" dirty="0">
              <a:latin typeface="Times New Roman" pitchFamily="18" charset="0"/>
              <a:cs typeface="Times New Roman" pitchFamily="18" charset="0"/>
            </a:rPr>
            <a:t>Streptococcus lactis </a:t>
          </a:r>
          <a:r>
            <a:rPr lang="kk-KZ" sz="2000" b="1" dirty="0">
              <a:latin typeface="Times New Roman" pitchFamily="18" charset="0"/>
              <a:cs typeface="Times New Roman" pitchFamily="18" charset="0"/>
            </a:rPr>
            <a:t>микроорганизмінің атауы. </a:t>
          </a:r>
          <a:r>
            <a:rPr lang="kk-KZ" sz="2000" b="1" i="1" dirty="0">
              <a:latin typeface="Times New Roman" pitchFamily="18" charset="0"/>
              <a:cs typeface="Times New Roman" pitchFamily="18" charset="0"/>
            </a:rPr>
            <a:t>Streptococcus</a:t>
          </a:r>
          <a:r>
            <a:rPr lang="kk-KZ" sz="2000" b="1" dirty="0">
              <a:latin typeface="Times New Roman" pitchFamily="18" charset="0"/>
              <a:cs typeface="Times New Roman" pitchFamily="18" charset="0"/>
            </a:rPr>
            <a:t>–түр атауы. </a:t>
          </a:r>
          <a:r>
            <a:rPr lang="kk-KZ" sz="2000" dirty="0">
              <a:latin typeface="Times New Roman" pitchFamily="18" charset="0"/>
              <a:cs typeface="Times New Roman" pitchFamily="18" charset="0"/>
            </a:rPr>
            <a:t>Бұл түрге сфералық пішінді (коккалар),  әдетте тізбектеліп орналасатын (морфологиялық қасиет) бактериялар жатады. Екінші сөз тіршілік ету ортасын көрсетеді – сүтқышқылды стрептокок.</a:t>
          </a:r>
          <a:r>
            <a:rPr lang="en-US" sz="2000" dirty="0">
              <a:latin typeface="Times New Roman" pitchFamily="18" charset="0"/>
              <a:cs typeface="Times New Roman" pitchFamily="18" charset="0"/>
            </a:rPr>
            <a:t> </a:t>
          </a:r>
          <a:endParaRPr lang="ru-RU" sz="2000" dirty="0"/>
        </a:p>
      </dgm:t>
    </dgm:pt>
    <dgm:pt modelId="{0B63B451-A478-4ECF-935E-A78CA7F5B40E}" type="parTrans" cxnId="{C7C5521E-9B8D-40FF-9EDC-622D32FF9D88}">
      <dgm:prSet/>
      <dgm:spPr/>
      <dgm:t>
        <a:bodyPr/>
        <a:lstStyle/>
        <a:p>
          <a:endParaRPr lang="ru-RU"/>
        </a:p>
      </dgm:t>
    </dgm:pt>
    <dgm:pt modelId="{25517DEB-CC23-4180-8ECA-9278A03E1B51}" type="sibTrans" cxnId="{C7C5521E-9B8D-40FF-9EDC-622D32FF9D88}">
      <dgm:prSet/>
      <dgm:spPr/>
      <dgm:t>
        <a:bodyPr/>
        <a:lstStyle/>
        <a:p>
          <a:endParaRPr lang="ru-RU"/>
        </a:p>
      </dgm:t>
    </dgm:pt>
    <dgm:pt modelId="{E8543D00-9711-4B0A-B762-7AB21B43D0DE}" type="pres">
      <dgm:prSet presAssocID="{240C94C1-104D-46F0-AB3E-5335D5CB32AE}" presName="composite" presStyleCnt="0">
        <dgm:presLayoutVars>
          <dgm:chMax val="1"/>
          <dgm:dir/>
          <dgm:resizeHandles val="exact"/>
        </dgm:presLayoutVars>
      </dgm:prSet>
      <dgm:spPr/>
    </dgm:pt>
    <dgm:pt modelId="{1D4E4022-30B6-4609-832A-1CFAC5E29D39}" type="pres">
      <dgm:prSet presAssocID="{51A0EF12-027C-4312-8984-D8E12B8DE6E1}" presName="roof" presStyleLbl="dkBgShp" presStyleIdx="0" presStyleCnt="2" custScaleY="38966" custLinFactNeighborX="21930" custLinFactNeighborY="-12822"/>
      <dgm:spPr/>
    </dgm:pt>
    <dgm:pt modelId="{71137368-EF40-4FCE-AC0E-84C346FB0038}" type="pres">
      <dgm:prSet presAssocID="{51A0EF12-027C-4312-8984-D8E12B8DE6E1}" presName="pillars" presStyleCnt="0"/>
      <dgm:spPr/>
    </dgm:pt>
    <dgm:pt modelId="{D7E6CF9C-BD0E-4F31-9908-E496800851A3}" type="pres">
      <dgm:prSet presAssocID="{51A0EF12-027C-4312-8984-D8E12B8DE6E1}" presName="pillar1" presStyleLbl="node1" presStyleIdx="0" presStyleCnt="1" custScaleX="164935" custScaleY="136812">
        <dgm:presLayoutVars>
          <dgm:bulletEnabled val="1"/>
        </dgm:presLayoutVars>
      </dgm:prSet>
      <dgm:spPr/>
    </dgm:pt>
    <dgm:pt modelId="{20F523C9-647C-405B-BBF8-D185D7EB538E}" type="pres">
      <dgm:prSet presAssocID="{51A0EF12-027C-4312-8984-D8E12B8DE6E1}" presName="base" presStyleLbl="dkBgShp" presStyleIdx="1" presStyleCnt="2" custLinFactY="100000" custLinFactNeighborX="1754" custLinFactNeighborY="186805"/>
      <dgm:spPr/>
    </dgm:pt>
  </dgm:ptLst>
  <dgm:cxnLst>
    <dgm:cxn modelId="{870F7B10-0CC2-4250-836F-DB61456C1B55}" type="presOf" srcId="{D21422D7-98BE-4345-8E8E-1FDC16DE5AE4}" destId="{D7E6CF9C-BD0E-4F31-9908-E496800851A3}" srcOrd="0" destOrd="0" presId="urn:microsoft.com/office/officeart/2005/8/layout/hList3"/>
    <dgm:cxn modelId="{C7C5521E-9B8D-40FF-9EDC-622D32FF9D88}" srcId="{51A0EF12-027C-4312-8984-D8E12B8DE6E1}" destId="{D21422D7-98BE-4345-8E8E-1FDC16DE5AE4}" srcOrd="0" destOrd="0" parTransId="{0B63B451-A478-4ECF-935E-A78CA7F5B40E}" sibTransId="{25517DEB-CC23-4180-8ECA-9278A03E1B51}"/>
    <dgm:cxn modelId="{9D3DEBB2-6C39-4AA9-B28C-D4EECA382289}" srcId="{240C94C1-104D-46F0-AB3E-5335D5CB32AE}" destId="{51A0EF12-027C-4312-8984-D8E12B8DE6E1}" srcOrd="0" destOrd="0" parTransId="{44840754-8684-4991-8D7F-A574C15AE120}" sibTransId="{CC7247DB-EDBA-4115-997C-238214465CF9}"/>
    <dgm:cxn modelId="{085D3AEE-6380-415F-AA92-BFCA7217309F}" type="presOf" srcId="{51A0EF12-027C-4312-8984-D8E12B8DE6E1}" destId="{1D4E4022-30B6-4609-832A-1CFAC5E29D39}" srcOrd="0" destOrd="0" presId="urn:microsoft.com/office/officeart/2005/8/layout/hList3"/>
    <dgm:cxn modelId="{DBBE4AEE-332D-4C25-B8D9-39ACD24DA9A5}" type="presOf" srcId="{240C94C1-104D-46F0-AB3E-5335D5CB32AE}" destId="{E8543D00-9711-4B0A-B762-7AB21B43D0DE}" srcOrd="0" destOrd="0" presId="urn:microsoft.com/office/officeart/2005/8/layout/hList3"/>
    <dgm:cxn modelId="{4F3DDD87-6A84-419C-819A-C36DB8A646BB}" type="presParOf" srcId="{E8543D00-9711-4B0A-B762-7AB21B43D0DE}" destId="{1D4E4022-30B6-4609-832A-1CFAC5E29D39}" srcOrd="0" destOrd="0" presId="urn:microsoft.com/office/officeart/2005/8/layout/hList3"/>
    <dgm:cxn modelId="{663C7B2F-14B2-472C-89F7-C74BC165E4F5}" type="presParOf" srcId="{E8543D00-9711-4B0A-B762-7AB21B43D0DE}" destId="{71137368-EF40-4FCE-AC0E-84C346FB0038}" srcOrd="1" destOrd="0" presId="urn:microsoft.com/office/officeart/2005/8/layout/hList3"/>
    <dgm:cxn modelId="{1A6CE277-FAE6-4DA5-B45D-6E13E14F7321}" type="presParOf" srcId="{71137368-EF40-4FCE-AC0E-84C346FB0038}" destId="{D7E6CF9C-BD0E-4F31-9908-E496800851A3}" srcOrd="0" destOrd="0" presId="urn:microsoft.com/office/officeart/2005/8/layout/hList3"/>
    <dgm:cxn modelId="{1615371C-6DE9-49F6-BCFE-61F263CDD590}" type="presParOf" srcId="{E8543D00-9711-4B0A-B762-7AB21B43D0DE}" destId="{20F523C9-647C-405B-BBF8-D185D7EB538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648BAE3-8FFD-4F80-9759-A331ED75B87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562CC3C-E2BE-4DDC-88EF-2ED63729661E}">
      <dgm:prSet/>
      <dgm:spPr/>
      <dgm:t>
        <a:bodyPr/>
        <a:lstStyle/>
        <a:p>
          <a:r>
            <a:rPr lang="ru-RU"/>
            <a:t>Д. Х. Берджидің бактерияларға арналған нұсқаулығында барлық прокариоттық микроорганизмдер </a:t>
          </a:r>
          <a:r>
            <a:rPr lang="en-US"/>
            <a:t>Procaryotae </a:t>
          </a:r>
          <a:r>
            <a:rPr lang="ru-RU"/>
            <a:t>патшалығына топтастырылған, ол төрт бөлімге бөлінеді, олар одан әрі бөлімдерге, кластарға, отрядтарға, тұқымдастарға, тектерге және түрлерге бөлінеді.</a:t>
          </a:r>
          <a:endParaRPr lang="en-US"/>
        </a:p>
      </dgm:t>
    </dgm:pt>
    <dgm:pt modelId="{97F42F89-C59C-4F72-AB58-BAFF2D3C4CCD}" type="parTrans" cxnId="{4D295C8B-CBF0-464C-9DDF-6064CD9B9F88}">
      <dgm:prSet/>
      <dgm:spPr/>
      <dgm:t>
        <a:bodyPr/>
        <a:lstStyle/>
        <a:p>
          <a:endParaRPr lang="en-US"/>
        </a:p>
      </dgm:t>
    </dgm:pt>
    <dgm:pt modelId="{ADB74547-C418-4FD8-96FE-4AD52D8944B4}" type="sibTrans" cxnId="{4D295C8B-CBF0-464C-9DDF-6064CD9B9F88}">
      <dgm:prSet/>
      <dgm:spPr/>
      <dgm:t>
        <a:bodyPr/>
        <a:lstStyle/>
        <a:p>
          <a:endParaRPr lang="en-US"/>
        </a:p>
      </dgm:t>
    </dgm:pt>
    <dgm:pt modelId="{B7B98A4D-9D89-4834-BB6F-62AB1CF164DC}">
      <dgm:prSet/>
      <dgm:spPr/>
      <dgm:t>
        <a:bodyPr/>
        <a:lstStyle/>
        <a:p>
          <a:r>
            <a:rPr lang="kk-KZ" b="1" i="1"/>
            <a:t>Gracilicutes</a:t>
          </a:r>
          <a:r>
            <a:rPr lang="kk-KZ"/>
            <a:t>, жұқа қабатты, грам</a:t>
          </a:r>
          <a:r>
            <a:rPr lang="en-US"/>
            <a:t>-</a:t>
          </a:r>
          <a:r>
            <a:rPr lang="kk-KZ"/>
            <a:t>теріс;</a:t>
          </a:r>
          <a:endParaRPr lang="en-US"/>
        </a:p>
      </dgm:t>
    </dgm:pt>
    <dgm:pt modelId="{68ED1E5A-E0C5-4310-BEDA-C66152659E97}" type="parTrans" cxnId="{44FD3837-4AC0-4B53-A46B-50DC66BCAA5F}">
      <dgm:prSet/>
      <dgm:spPr/>
      <dgm:t>
        <a:bodyPr/>
        <a:lstStyle/>
        <a:p>
          <a:endParaRPr lang="en-US"/>
        </a:p>
      </dgm:t>
    </dgm:pt>
    <dgm:pt modelId="{C403677B-AAC8-47C3-B403-AB25F4A45140}" type="sibTrans" cxnId="{44FD3837-4AC0-4B53-A46B-50DC66BCAA5F}">
      <dgm:prSet/>
      <dgm:spPr/>
      <dgm:t>
        <a:bodyPr/>
        <a:lstStyle/>
        <a:p>
          <a:endParaRPr lang="en-US"/>
        </a:p>
      </dgm:t>
    </dgm:pt>
    <dgm:pt modelId="{196C5DD6-63D4-450D-8FC9-C703C9BDB2D0}">
      <dgm:prSet/>
      <dgm:spPr/>
      <dgm:t>
        <a:bodyPr/>
        <a:lstStyle/>
        <a:p>
          <a:r>
            <a:rPr lang="kk-KZ" b="1" i="1" dirty="0"/>
            <a:t>Firmicutes</a:t>
          </a:r>
          <a:r>
            <a:rPr lang="kk-KZ" dirty="0"/>
            <a:t>, қалың қабатты, грам</a:t>
          </a:r>
          <a:r>
            <a:rPr lang="en-US" dirty="0"/>
            <a:t>-</a:t>
          </a:r>
          <a:r>
            <a:rPr lang="kk-KZ" dirty="0"/>
            <a:t>оң;</a:t>
          </a:r>
          <a:endParaRPr lang="en-US" dirty="0"/>
        </a:p>
      </dgm:t>
    </dgm:pt>
    <dgm:pt modelId="{FD65DFBB-A40F-4FEF-9A67-5419BB31F73F}" type="parTrans" cxnId="{723492B9-2EF6-4A5E-97C6-6AB60EB826C0}">
      <dgm:prSet/>
      <dgm:spPr/>
      <dgm:t>
        <a:bodyPr/>
        <a:lstStyle/>
        <a:p>
          <a:endParaRPr lang="en-US"/>
        </a:p>
      </dgm:t>
    </dgm:pt>
    <dgm:pt modelId="{10F5475B-86AF-45E2-A927-B862D67F9699}" type="sibTrans" cxnId="{723492B9-2EF6-4A5E-97C6-6AB60EB826C0}">
      <dgm:prSet/>
      <dgm:spPr/>
      <dgm:t>
        <a:bodyPr/>
        <a:lstStyle/>
        <a:p>
          <a:endParaRPr lang="en-US"/>
        </a:p>
      </dgm:t>
    </dgm:pt>
    <dgm:pt modelId="{56BF722E-3BFE-4495-8C65-69964BD53C8C}">
      <dgm:prSet/>
      <dgm:spPr/>
      <dgm:t>
        <a:bodyPr/>
        <a:lstStyle/>
        <a:p>
          <a:r>
            <a:rPr lang="kk-KZ" b="1" i="1"/>
            <a:t>Tenericutes</a:t>
          </a:r>
          <a:r>
            <a:rPr lang="kk-KZ"/>
            <a:t>, клетка қабықшасы жоқ, микоплазмалар;</a:t>
          </a:r>
          <a:endParaRPr lang="en-US"/>
        </a:p>
      </dgm:t>
    </dgm:pt>
    <dgm:pt modelId="{CA16F4CD-F1C3-4F56-9353-277FF1AD68FD}" type="parTrans" cxnId="{FC4BA694-9E84-4EAF-8A0C-28AD1A49537D}">
      <dgm:prSet/>
      <dgm:spPr/>
      <dgm:t>
        <a:bodyPr/>
        <a:lstStyle/>
        <a:p>
          <a:endParaRPr lang="en-US"/>
        </a:p>
      </dgm:t>
    </dgm:pt>
    <dgm:pt modelId="{85513A8D-A68F-491E-A6AF-98CCC86CA4DC}" type="sibTrans" cxnId="{FC4BA694-9E84-4EAF-8A0C-28AD1A49537D}">
      <dgm:prSet/>
      <dgm:spPr/>
      <dgm:t>
        <a:bodyPr/>
        <a:lstStyle/>
        <a:p>
          <a:endParaRPr lang="en-US"/>
        </a:p>
      </dgm:t>
    </dgm:pt>
    <dgm:pt modelId="{571EC3C3-E501-4E45-854C-ACCE3A0E717C}">
      <dgm:prSet/>
      <dgm:spPr/>
      <dgm:t>
        <a:bodyPr/>
        <a:lstStyle/>
        <a:p>
          <a:r>
            <a:rPr lang="kk-KZ" b="1" i="1"/>
            <a:t>Mendosicutes</a:t>
          </a:r>
          <a:r>
            <a:rPr lang="kk-KZ"/>
            <a:t>, клетка қабырғасы дефектті, архейлер.</a:t>
          </a:r>
          <a:endParaRPr lang="en-US"/>
        </a:p>
      </dgm:t>
    </dgm:pt>
    <dgm:pt modelId="{275DE26B-434D-4C6B-9D29-8DE843B74D6E}" type="parTrans" cxnId="{003C9C98-38C2-4573-9023-05AEA03EAA17}">
      <dgm:prSet/>
      <dgm:spPr/>
      <dgm:t>
        <a:bodyPr/>
        <a:lstStyle/>
        <a:p>
          <a:endParaRPr lang="en-US"/>
        </a:p>
      </dgm:t>
    </dgm:pt>
    <dgm:pt modelId="{9AB1ED37-5365-4FBD-A1F4-1B591C5F4F2B}" type="sibTrans" cxnId="{003C9C98-38C2-4573-9023-05AEA03EAA17}">
      <dgm:prSet/>
      <dgm:spPr/>
      <dgm:t>
        <a:bodyPr/>
        <a:lstStyle/>
        <a:p>
          <a:endParaRPr lang="en-US"/>
        </a:p>
      </dgm:t>
    </dgm:pt>
    <dgm:pt modelId="{8F7C3550-67C4-4473-ACBB-D0E147A8D774}" type="pres">
      <dgm:prSet presAssocID="{9648BAE3-8FFD-4F80-9759-A331ED75B87B}" presName="linear" presStyleCnt="0">
        <dgm:presLayoutVars>
          <dgm:animLvl val="lvl"/>
          <dgm:resizeHandles val="exact"/>
        </dgm:presLayoutVars>
      </dgm:prSet>
      <dgm:spPr/>
    </dgm:pt>
    <dgm:pt modelId="{2EDD4BBC-3DFF-4818-970B-8B08F138B0CB}" type="pres">
      <dgm:prSet presAssocID="{D562CC3C-E2BE-4DDC-88EF-2ED63729661E}" presName="parentText" presStyleLbl="node1" presStyleIdx="0" presStyleCnt="1">
        <dgm:presLayoutVars>
          <dgm:chMax val="0"/>
          <dgm:bulletEnabled val="1"/>
        </dgm:presLayoutVars>
      </dgm:prSet>
      <dgm:spPr/>
    </dgm:pt>
    <dgm:pt modelId="{5C942E39-1664-43CA-8A53-13EFFF6CAC71}" type="pres">
      <dgm:prSet presAssocID="{D562CC3C-E2BE-4DDC-88EF-2ED63729661E}" presName="childText" presStyleLbl="revTx" presStyleIdx="0" presStyleCnt="1">
        <dgm:presLayoutVars>
          <dgm:bulletEnabled val="1"/>
        </dgm:presLayoutVars>
      </dgm:prSet>
      <dgm:spPr/>
    </dgm:pt>
  </dgm:ptLst>
  <dgm:cxnLst>
    <dgm:cxn modelId="{6B7EAA0C-8B9D-4629-B0F1-BBD3F57855B2}" type="presOf" srcId="{571EC3C3-E501-4E45-854C-ACCE3A0E717C}" destId="{5C942E39-1664-43CA-8A53-13EFFF6CAC71}" srcOrd="0" destOrd="3" presId="urn:microsoft.com/office/officeart/2005/8/layout/vList2"/>
    <dgm:cxn modelId="{44FD3837-4AC0-4B53-A46B-50DC66BCAA5F}" srcId="{D562CC3C-E2BE-4DDC-88EF-2ED63729661E}" destId="{B7B98A4D-9D89-4834-BB6F-62AB1CF164DC}" srcOrd="0" destOrd="0" parTransId="{68ED1E5A-E0C5-4310-BEDA-C66152659E97}" sibTransId="{C403677B-AAC8-47C3-B403-AB25F4A45140}"/>
    <dgm:cxn modelId="{4D295C8B-CBF0-464C-9DDF-6064CD9B9F88}" srcId="{9648BAE3-8FFD-4F80-9759-A331ED75B87B}" destId="{D562CC3C-E2BE-4DDC-88EF-2ED63729661E}" srcOrd="0" destOrd="0" parTransId="{97F42F89-C59C-4F72-AB58-BAFF2D3C4CCD}" sibTransId="{ADB74547-C418-4FD8-96FE-4AD52D8944B4}"/>
    <dgm:cxn modelId="{32A11E91-4927-4CA8-B23C-B83328BA59E7}" type="presOf" srcId="{D562CC3C-E2BE-4DDC-88EF-2ED63729661E}" destId="{2EDD4BBC-3DFF-4818-970B-8B08F138B0CB}" srcOrd="0" destOrd="0" presId="urn:microsoft.com/office/officeart/2005/8/layout/vList2"/>
    <dgm:cxn modelId="{FC4BA694-9E84-4EAF-8A0C-28AD1A49537D}" srcId="{D562CC3C-E2BE-4DDC-88EF-2ED63729661E}" destId="{56BF722E-3BFE-4495-8C65-69964BD53C8C}" srcOrd="2" destOrd="0" parTransId="{CA16F4CD-F1C3-4F56-9353-277FF1AD68FD}" sibTransId="{85513A8D-A68F-491E-A6AF-98CCC86CA4DC}"/>
    <dgm:cxn modelId="{003C9C98-38C2-4573-9023-05AEA03EAA17}" srcId="{D562CC3C-E2BE-4DDC-88EF-2ED63729661E}" destId="{571EC3C3-E501-4E45-854C-ACCE3A0E717C}" srcOrd="3" destOrd="0" parTransId="{275DE26B-434D-4C6B-9D29-8DE843B74D6E}" sibTransId="{9AB1ED37-5365-4FBD-A1F4-1B591C5F4F2B}"/>
    <dgm:cxn modelId="{F70CEFAF-C9E6-404E-920B-8C61A545C0E1}" type="presOf" srcId="{56BF722E-3BFE-4495-8C65-69964BD53C8C}" destId="{5C942E39-1664-43CA-8A53-13EFFF6CAC71}" srcOrd="0" destOrd="2" presId="urn:microsoft.com/office/officeart/2005/8/layout/vList2"/>
    <dgm:cxn modelId="{723492B9-2EF6-4A5E-97C6-6AB60EB826C0}" srcId="{D562CC3C-E2BE-4DDC-88EF-2ED63729661E}" destId="{196C5DD6-63D4-450D-8FC9-C703C9BDB2D0}" srcOrd="1" destOrd="0" parTransId="{FD65DFBB-A40F-4FEF-9A67-5419BB31F73F}" sibTransId="{10F5475B-86AF-45E2-A927-B862D67F9699}"/>
    <dgm:cxn modelId="{8E4E06BA-C308-40AB-B917-F6E989078251}" type="presOf" srcId="{196C5DD6-63D4-450D-8FC9-C703C9BDB2D0}" destId="{5C942E39-1664-43CA-8A53-13EFFF6CAC71}" srcOrd="0" destOrd="1" presId="urn:microsoft.com/office/officeart/2005/8/layout/vList2"/>
    <dgm:cxn modelId="{EBD6A4CF-A1DC-4489-881D-7DE28D4A413B}" type="presOf" srcId="{9648BAE3-8FFD-4F80-9759-A331ED75B87B}" destId="{8F7C3550-67C4-4473-ACBB-D0E147A8D774}" srcOrd="0" destOrd="0" presId="urn:microsoft.com/office/officeart/2005/8/layout/vList2"/>
    <dgm:cxn modelId="{95E5B5D0-690D-41D4-A829-87DE09012A73}" type="presOf" srcId="{B7B98A4D-9D89-4834-BB6F-62AB1CF164DC}" destId="{5C942E39-1664-43CA-8A53-13EFFF6CAC71}" srcOrd="0" destOrd="0" presId="urn:microsoft.com/office/officeart/2005/8/layout/vList2"/>
    <dgm:cxn modelId="{18B9B84E-894D-4267-A507-032F7B3A9EA1}" type="presParOf" srcId="{8F7C3550-67C4-4473-ACBB-D0E147A8D774}" destId="{2EDD4BBC-3DFF-4818-970B-8B08F138B0CB}" srcOrd="0" destOrd="0" presId="urn:microsoft.com/office/officeart/2005/8/layout/vList2"/>
    <dgm:cxn modelId="{AA81BC44-4762-41DC-A2DA-E0B616451DDE}" type="presParOf" srcId="{8F7C3550-67C4-4473-ACBB-D0E147A8D774}" destId="{5C942E39-1664-43CA-8A53-13EFFF6CAC7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68299CE-D48F-4726-A373-38281E7F93F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B73F29B2-4AFF-42C0-B860-8F816269471B}">
      <dgm:prSet/>
      <dgm:spPr/>
      <dgm:t>
        <a:bodyPr/>
        <a:lstStyle/>
        <a:p>
          <a:r>
            <a:rPr lang="ru-RU" dirty="0"/>
            <a:t>1-бөлім. </a:t>
          </a:r>
          <a:r>
            <a:rPr lang="ru-RU" dirty="0" err="1"/>
            <a:t>Спирохеталар</a:t>
          </a:r>
          <a:r>
            <a:rPr lang="en-US" dirty="0"/>
            <a:t> </a:t>
          </a:r>
          <a:r>
            <a:rPr lang="en-US" dirty="0" err="1"/>
            <a:t>Spirochaetales</a:t>
          </a:r>
          <a:r>
            <a:rPr lang="en-US" dirty="0"/>
            <a:t> </a:t>
          </a:r>
          <a:r>
            <a:rPr lang="ru-RU" dirty="0" err="1"/>
            <a:t>отряды.Екі</a:t>
          </a:r>
          <a:r>
            <a:rPr lang="ru-RU" dirty="0"/>
            <a:t> </a:t>
          </a:r>
          <a:r>
            <a:rPr lang="ru-RU" dirty="0" err="1"/>
            <a:t>тұқымдасты</a:t>
          </a:r>
          <a:r>
            <a:rPr lang="ru-RU" dirty="0"/>
            <a:t> </a:t>
          </a:r>
          <a:r>
            <a:rPr lang="ru-RU" dirty="0" err="1"/>
            <a:t>қамтиды</a:t>
          </a:r>
          <a:r>
            <a:rPr lang="ru-RU" dirty="0"/>
            <a:t>: </a:t>
          </a:r>
          <a:r>
            <a:rPr lang="en-US" dirty="0" err="1"/>
            <a:t>Spirochaetaceae</a:t>
          </a:r>
          <a:r>
            <a:rPr lang="en-US" dirty="0"/>
            <a:t> (</a:t>
          </a:r>
          <a:r>
            <a:rPr lang="ru-RU" dirty="0" err="1"/>
            <a:t>төрт</a:t>
          </a:r>
          <a:r>
            <a:rPr lang="ru-RU" dirty="0"/>
            <a:t> </a:t>
          </a:r>
          <a:r>
            <a:rPr lang="ru-RU" dirty="0" err="1"/>
            <a:t>туыс</a:t>
          </a:r>
          <a:r>
            <a:rPr lang="ru-RU" dirty="0"/>
            <a:t>) </a:t>
          </a:r>
          <a:r>
            <a:rPr lang="ru-RU" dirty="0" err="1"/>
            <a:t>және</a:t>
          </a:r>
          <a:r>
            <a:rPr lang="ru-RU" dirty="0"/>
            <a:t> </a:t>
          </a:r>
          <a:r>
            <a:rPr lang="en-US" dirty="0" err="1"/>
            <a:t>Leptospiraceae</a:t>
          </a:r>
          <a:r>
            <a:rPr lang="en-US" dirty="0"/>
            <a:t> (</a:t>
          </a:r>
          <a:r>
            <a:rPr lang="ru-RU" dirty="0" err="1"/>
            <a:t>бір</a:t>
          </a:r>
          <a:r>
            <a:rPr lang="ru-RU" dirty="0"/>
            <a:t> </a:t>
          </a:r>
          <a:r>
            <a:rPr lang="ru-RU" dirty="0" err="1"/>
            <a:t>туыс</a:t>
          </a:r>
          <a:r>
            <a:rPr lang="ru-RU" dirty="0"/>
            <a:t>).</a:t>
          </a:r>
          <a:endParaRPr lang="en-US" dirty="0"/>
        </a:p>
      </dgm:t>
    </dgm:pt>
    <dgm:pt modelId="{7860329C-412D-4FC5-A109-194136F56BBD}" type="parTrans" cxnId="{B8ABF7F9-AC4A-4FC6-86CA-D87EE240130B}">
      <dgm:prSet/>
      <dgm:spPr/>
      <dgm:t>
        <a:bodyPr/>
        <a:lstStyle/>
        <a:p>
          <a:endParaRPr lang="en-US"/>
        </a:p>
      </dgm:t>
    </dgm:pt>
    <dgm:pt modelId="{4B76F31A-65A3-49E7-8F2D-3A6B4C0D06F1}" type="sibTrans" cxnId="{B8ABF7F9-AC4A-4FC6-86CA-D87EE240130B}">
      <dgm:prSet/>
      <dgm:spPr/>
      <dgm:t>
        <a:bodyPr/>
        <a:lstStyle/>
        <a:p>
          <a:endParaRPr lang="en-US"/>
        </a:p>
      </dgm:t>
    </dgm:pt>
    <dgm:pt modelId="{EC76BEB8-7A1E-4F70-85C6-C69C7B594E33}">
      <dgm:prSet/>
      <dgm:spPr/>
      <dgm:t>
        <a:bodyPr/>
        <a:lstStyle/>
        <a:p>
          <a:r>
            <a:rPr lang="ru-RU"/>
            <a:t>2-бөлім. Спиральды және иілген аэробтар (микроаэрофилдер). Бір тұқымдас, </a:t>
          </a:r>
          <a:r>
            <a:rPr lang="en-US"/>
            <a:t>Spirillaceae, </a:t>
          </a:r>
          <a:r>
            <a:rPr lang="ru-RU"/>
            <a:t>алты туысты қамтиды. </a:t>
          </a:r>
          <a:r>
            <a:rPr lang="en-US"/>
            <a:t>Campylobacter </a:t>
          </a:r>
          <a:r>
            <a:rPr lang="ru-RU"/>
            <a:t>туысының микроорганизмдері адамдар мен жануарлар үшін патогенді.</a:t>
          </a:r>
          <a:endParaRPr lang="en-US"/>
        </a:p>
      </dgm:t>
    </dgm:pt>
    <dgm:pt modelId="{8301320A-02FE-4C10-928D-4346C00826C3}" type="parTrans" cxnId="{3EEDF977-8B1E-4640-A6C3-CB2F1C61D430}">
      <dgm:prSet/>
      <dgm:spPr/>
      <dgm:t>
        <a:bodyPr/>
        <a:lstStyle/>
        <a:p>
          <a:endParaRPr lang="en-US"/>
        </a:p>
      </dgm:t>
    </dgm:pt>
    <dgm:pt modelId="{EBB04C4A-9A84-4924-91DA-7F1DF5F0CACF}" type="sibTrans" cxnId="{3EEDF977-8B1E-4640-A6C3-CB2F1C61D430}">
      <dgm:prSet/>
      <dgm:spPr/>
      <dgm:t>
        <a:bodyPr/>
        <a:lstStyle/>
        <a:p>
          <a:endParaRPr lang="en-US"/>
        </a:p>
      </dgm:t>
    </dgm:pt>
    <dgm:pt modelId="{96FE8C5E-A555-46A6-BDB2-5C515D0D32D6}">
      <dgm:prSet/>
      <dgm:spPr/>
      <dgm:t>
        <a:bodyPr/>
        <a:lstStyle/>
        <a:p>
          <a:r>
            <a:rPr lang="ru-RU"/>
            <a:t>3-бөлім. Грамтеріс қозғалмайтын иілген бактериялар. Бір тұқымдас, </a:t>
          </a:r>
          <a:r>
            <a:rPr lang="en-US"/>
            <a:t>Spirosomonas, </a:t>
          </a:r>
          <a:r>
            <a:rPr lang="ru-RU"/>
            <a:t>үш патогенді туысты қамтиды.</a:t>
          </a:r>
          <a:endParaRPr lang="en-US"/>
        </a:p>
      </dgm:t>
    </dgm:pt>
    <dgm:pt modelId="{9AF65354-8626-43A6-9F9A-6F93E02C5440}" type="parTrans" cxnId="{F34E60C7-418C-4285-80FF-2A434312DD7D}">
      <dgm:prSet/>
      <dgm:spPr/>
      <dgm:t>
        <a:bodyPr/>
        <a:lstStyle/>
        <a:p>
          <a:endParaRPr lang="en-US"/>
        </a:p>
      </dgm:t>
    </dgm:pt>
    <dgm:pt modelId="{91CBD098-B987-4741-A65F-7FFD628FAD37}" type="sibTrans" cxnId="{F34E60C7-418C-4285-80FF-2A434312DD7D}">
      <dgm:prSet/>
      <dgm:spPr/>
      <dgm:t>
        <a:bodyPr/>
        <a:lstStyle/>
        <a:p>
          <a:endParaRPr lang="en-US"/>
        </a:p>
      </dgm:t>
    </dgm:pt>
    <dgm:pt modelId="{7AB8055E-0B37-4C23-BD15-178020676521}" type="pres">
      <dgm:prSet presAssocID="{D68299CE-D48F-4726-A373-38281E7F93F6}" presName="linear" presStyleCnt="0">
        <dgm:presLayoutVars>
          <dgm:animLvl val="lvl"/>
          <dgm:resizeHandles val="exact"/>
        </dgm:presLayoutVars>
      </dgm:prSet>
      <dgm:spPr/>
    </dgm:pt>
    <dgm:pt modelId="{34A2913E-C773-4219-A571-0184AF21245F}" type="pres">
      <dgm:prSet presAssocID="{B73F29B2-4AFF-42C0-B860-8F816269471B}" presName="parentText" presStyleLbl="node1" presStyleIdx="0" presStyleCnt="3">
        <dgm:presLayoutVars>
          <dgm:chMax val="0"/>
          <dgm:bulletEnabled val="1"/>
        </dgm:presLayoutVars>
      </dgm:prSet>
      <dgm:spPr/>
    </dgm:pt>
    <dgm:pt modelId="{6B38E147-27D7-485C-B69D-A6E95803EF01}" type="pres">
      <dgm:prSet presAssocID="{4B76F31A-65A3-49E7-8F2D-3A6B4C0D06F1}" presName="spacer" presStyleCnt="0"/>
      <dgm:spPr/>
    </dgm:pt>
    <dgm:pt modelId="{6825967E-10E5-4A81-AAD1-060B4C2A11CA}" type="pres">
      <dgm:prSet presAssocID="{EC76BEB8-7A1E-4F70-85C6-C69C7B594E33}" presName="parentText" presStyleLbl="node1" presStyleIdx="1" presStyleCnt="3">
        <dgm:presLayoutVars>
          <dgm:chMax val="0"/>
          <dgm:bulletEnabled val="1"/>
        </dgm:presLayoutVars>
      </dgm:prSet>
      <dgm:spPr/>
    </dgm:pt>
    <dgm:pt modelId="{07607A6C-0B0F-48A8-B606-509A06BB655F}" type="pres">
      <dgm:prSet presAssocID="{EBB04C4A-9A84-4924-91DA-7F1DF5F0CACF}" presName="spacer" presStyleCnt="0"/>
      <dgm:spPr/>
    </dgm:pt>
    <dgm:pt modelId="{5680C5E1-F21E-4D47-80CB-7A606555CC16}" type="pres">
      <dgm:prSet presAssocID="{96FE8C5E-A555-46A6-BDB2-5C515D0D32D6}" presName="parentText" presStyleLbl="node1" presStyleIdx="2" presStyleCnt="3">
        <dgm:presLayoutVars>
          <dgm:chMax val="0"/>
          <dgm:bulletEnabled val="1"/>
        </dgm:presLayoutVars>
      </dgm:prSet>
      <dgm:spPr/>
    </dgm:pt>
  </dgm:ptLst>
  <dgm:cxnLst>
    <dgm:cxn modelId="{904E5D06-03C1-41DF-A687-3621DA94DED4}" type="presOf" srcId="{EC76BEB8-7A1E-4F70-85C6-C69C7B594E33}" destId="{6825967E-10E5-4A81-AAD1-060B4C2A11CA}" srcOrd="0" destOrd="0" presId="urn:microsoft.com/office/officeart/2005/8/layout/vList2"/>
    <dgm:cxn modelId="{7F51FA30-94F1-413D-8174-11DC0EE6E1A7}" type="presOf" srcId="{B73F29B2-4AFF-42C0-B860-8F816269471B}" destId="{34A2913E-C773-4219-A571-0184AF21245F}" srcOrd="0" destOrd="0" presId="urn:microsoft.com/office/officeart/2005/8/layout/vList2"/>
    <dgm:cxn modelId="{1886D857-4CB4-4CF5-8CEA-8F69FEB781C1}" type="presOf" srcId="{96FE8C5E-A555-46A6-BDB2-5C515D0D32D6}" destId="{5680C5E1-F21E-4D47-80CB-7A606555CC16}" srcOrd="0" destOrd="0" presId="urn:microsoft.com/office/officeart/2005/8/layout/vList2"/>
    <dgm:cxn modelId="{3EEDF977-8B1E-4640-A6C3-CB2F1C61D430}" srcId="{D68299CE-D48F-4726-A373-38281E7F93F6}" destId="{EC76BEB8-7A1E-4F70-85C6-C69C7B594E33}" srcOrd="1" destOrd="0" parTransId="{8301320A-02FE-4C10-928D-4346C00826C3}" sibTransId="{EBB04C4A-9A84-4924-91DA-7F1DF5F0CACF}"/>
    <dgm:cxn modelId="{4ADBB058-3455-425B-B8A8-95CFF14A556D}" type="presOf" srcId="{D68299CE-D48F-4726-A373-38281E7F93F6}" destId="{7AB8055E-0B37-4C23-BD15-178020676521}" srcOrd="0" destOrd="0" presId="urn:microsoft.com/office/officeart/2005/8/layout/vList2"/>
    <dgm:cxn modelId="{F34E60C7-418C-4285-80FF-2A434312DD7D}" srcId="{D68299CE-D48F-4726-A373-38281E7F93F6}" destId="{96FE8C5E-A555-46A6-BDB2-5C515D0D32D6}" srcOrd="2" destOrd="0" parTransId="{9AF65354-8626-43A6-9F9A-6F93E02C5440}" sibTransId="{91CBD098-B987-4741-A65F-7FFD628FAD37}"/>
    <dgm:cxn modelId="{B8ABF7F9-AC4A-4FC6-86CA-D87EE240130B}" srcId="{D68299CE-D48F-4726-A373-38281E7F93F6}" destId="{B73F29B2-4AFF-42C0-B860-8F816269471B}" srcOrd="0" destOrd="0" parTransId="{7860329C-412D-4FC5-A109-194136F56BBD}" sibTransId="{4B76F31A-65A3-49E7-8F2D-3A6B4C0D06F1}"/>
    <dgm:cxn modelId="{D2DCC50E-BE92-4A45-B4E3-34CB77719E81}" type="presParOf" srcId="{7AB8055E-0B37-4C23-BD15-178020676521}" destId="{34A2913E-C773-4219-A571-0184AF21245F}" srcOrd="0" destOrd="0" presId="urn:microsoft.com/office/officeart/2005/8/layout/vList2"/>
    <dgm:cxn modelId="{F5D37BA2-0E38-49A6-AB61-965590D53B03}" type="presParOf" srcId="{7AB8055E-0B37-4C23-BD15-178020676521}" destId="{6B38E147-27D7-485C-B69D-A6E95803EF01}" srcOrd="1" destOrd="0" presId="urn:microsoft.com/office/officeart/2005/8/layout/vList2"/>
    <dgm:cxn modelId="{75DB4481-0039-444C-9B84-57BA47FE089A}" type="presParOf" srcId="{7AB8055E-0B37-4C23-BD15-178020676521}" destId="{6825967E-10E5-4A81-AAD1-060B4C2A11CA}" srcOrd="2" destOrd="0" presId="urn:microsoft.com/office/officeart/2005/8/layout/vList2"/>
    <dgm:cxn modelId="{906011D3-765F-42E3-A2EE-7FC2AFA350BD}" type="presParOf" srcId="{7AB8055E-0B37-4C23-BD15-178020676521}" destId="{07607A6C-0B0F-48A8-B606-509A06BB655F}" srcOrd="3" destOrd="0" presId="urn:microsoft.com/office/officeart/2005/8/layout/vList2"/>
    <dgm:cxn modelId="{646E4AB8-8812-4EC3-A3BC-62530BDB34F1}" type="presParOf" srcId="{7AB8055E-0B37-4C23-BD15-178020676521}" destId="{5680C5E1-F21E-4D47-80CB-7A606555CC1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6371C9-94A6-407B-BD12-9AF8F59606CE}"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BF5C76CC-9598-4B25-802C-0D085F0BCD64}">
      <dgm:prSet/>
      <dgm:spPr/>
      <dgm:t>
        <a:bodyPr/>
        <a:lstStyle/>
        <a:p>
          <a:r>
            <a:rPr lang="ru-RU" b="1"/>
            <a:t>6-бөлім. Қатаң анаэробтар. Иілген грамтеріс таяқшалар. Бір тұқымдас,</a:t>
          </a:r>
          <a:r>
            <a:rPr lang="en-US" b="1"/>
            <a:t>Bacteroidaceae, </a:t>
          </a:r>
          <a:r>
            <a:rPr lang="ru-RU" b="1"/>
            <a:t>патогенділерін қоса алғанда 13 туыстан тұрады.</a:t>
          </a:r>
          <a:endParaRPr lang="en-US" b="1"/>
        </a:p>
      </dgm:t>
    </dgm:pt>
    <dgm:pt modelId="{5AD64E7C-219C-4DE5-9176-3ABFD743DD51}" type="parTrans" cxnId="{A4494382-1E2E-4754-B51D-F8FB3FE73E65}">
      <dgm:prSet/>
      <dgm:spPr/>
      <dgm:t>
        <a:bodyPr/>
        <a:lstStyle/>
        <a:p>
          <a:endParaRPr lang="en-US"/>
        </a:p>
      </dgm:t>
    </dgm:pt>
    <dgm:pt modelId="{D30ACA7A-EAAB-44A7-876A-F2E0199586ED}" type="sibTrans" cxnId="{A4494382-1E2E-4754-B51D-F8FB3FE73E65}">
      <dgm:prSet/>
      <dgm:spPr/>
      <dgm:t>
        <a:bodyPr/>
        <a:lstStyle/>
        <a:p>
          <a:endParaRPr lang="en-US"/>
        </a:p>
      </dgm:t>
    </dgm:pt>
    <dgm:pt modelId="{C2A914B7-76E6-40A3-8929-D743EBD95390}">
      <dgm:prSet/>
      <dgm:spPr/>
      <dgm:t>
        <a:bodyPr/>
        <a:lstStyle/>
        <a:p>
          <a:r>
            <a:rPr lang="ru-RU" b="1" dirty="0"/>
            <a:t>7-бөлім. </a:t>
          </a:r>
          <a:r>
            <a:rPr lang="ru-RU" b="1" dirty="0" err="1"/>
            <a:t>Диссимиляциялайтын</a:t>
          </a:r>
          <a:r>
            <a:rPr lang="ru-RU" b="1" dirty="0"/>
            <a:t> </a:t>
          </a:r>
          <a:r>
            <a:rPr lang="ru-RU" b="1" dirty="0" err="1"/>
            <a:t>және</a:t>
          </a:r>
          <a:r>
            <a:rPr lang="ru-RU" b="1" dirty="0"/>
            <a:t> </a:t>
          </a:r>
          <a:r>
            <a:rPr lang="ru-RU" b="1" dirty="0" err="1"/>
            <a:t>сульфатты</a:t>
          </a:r>
          <a:r>
            <a:rPr lang="ru-RU" b="1" dirty="0"/>
            <a:t> </a:t>
          </a:r>
          <a:r>
            <a:rPr lang="ru-RU" b="1" dirty="0" err="1"/>
            <a:t>ыдырататын</a:t>
          </a:r>
          <a:r>
            <a:rPr lang="ru-RU" b="1" dirty="0"/>
            <a:t> </a:t>
          </a:r>
          <a:r>
            <a:rPr lang="ru-RU" b="1" dirty="0" err="1"/>
            <a:t>бактериялар</a:t>
          </a:r>
          <a:r>
            <a:rPr lang="ru-RU" b="1" dirty="0"/>
            <a:t>. </a:t>
          </a:r>
          <a:r>
            <a:rPr lang="ru-RU" b="1" dirty="0" err="1"/>
            <a:t>Жеті</a:t>
          </a:r>
          <a:r>
            <a:rPr lang="ru-RU" b="1" dirty="0"/>
            <a:t> </a:t>
          </a:r>
          <a:r>
            <a:rPr lang="ru-RU" b="1" dirty="0" err="1"/>
            <a:t>патогенді</a:t>
          </a:r>
          <a:r>
            <a:rPr lang="ru-RU" b="1" dirty="0"/>
            <a:t> </a:t>
          </a:r>
          <a:r>
            <a:rPr lang="ru-RU" b="1" dirty="0" err="1"/>
            <a:t>емес</a:t>
          </a:r>
          <a:r>
            <a:rPr lang="ru-RU" b="1" dirty="0"/>
            <a:t> </a:t>
          </a:r>
          <a:r>
            <a:rPr lang="ru-RU" b="1" dirty="0" err="1"/>
            <a:t>тұқымдас</a:t>
          </a:r>
          <a:r>
            <a:rPr lang="ru-RU" b="1" dirty="0"/>
            <a:t>.</a:t>
          </a:r>
          <a:endParaRPr lang="en-US" b="1" dirty="0"/>
        </a:p>
      </dgm:t>
    </dgm:pt>
    <dgm:pt modelId="{01CB746B-E1BC-48B0-8281-50C754561E54}" type="parTrans" cxnId="{6BEAAFEE-3C97-4415-81B6-37F171AEF3FC}">
      <dgm:prSet/>
      <dgm:spPr/>
      <dgm:t>
        <a:bodyPr/>
        <a:lstStyle/>
        <a:p>
          <a:endParaRPr lang="en-US"/>
        </a:p>
      </dgm:t>
    </dgm:pt>
    <dgm:pt modelId="{76C39728-BAC3-4054-B917-2FE594897A43}" type="sibTrans" cxnId="{6BEAAFEE-3C97-4415-81B6-37F171AEF3FC}">
      <dgm:prSet/>
      <dgm:spPr/>
      <dgm:t>
        <a:bodyPr/>
        <a:lstStyle/>
        <a:p>
          <a:endParaRPr lang="en-US"/>
        </a:p>
      </dgm:t>
    </dgm:pt>
    <dgm:pt modelId="{0A31883E-AFFC-49A4-B386-6776AC638698}">
      <dgm:prSet/>
      <dgm:spPr/>
      <dgm:t>
        <a:bodyPr/>
        <a:lstStyle/>
        <a:p>
          <a:r>
            <a:rPr lang="ru-RU" b="1"/>
            <a:t>8-бөлім. Анаэробты грамтеріс кокктар. Бір тұқымдас,</a:t>
          </a:r>
          <a:r>
            <a:rPr lang="en-US" b="1"/>
            <a:t>Vellonelaceae, </a:t>
          </a:r>
          <a:r>
            <a:rPr lang="ru-RU" b="1"/>
            <a:t>үш туыстан тұрады.</a:t>
          </a:r>
          <a:endParaRPr lang="en-US" b="1"/>
        </a:p>
      </dgm:t>
    </dgm:pt>
    <dgm:pt modelId="{80449FE9-72B5-4E31-AB1B-FC8213AD0C73}" type="parTrans" cxnId="{37CFE381-D746-4A7A-AA97-86DE63E72F61}">
      <dgm:prSet/>
      <dgm:spPr/>
      <dgm:t>
        <a:bodyPr/>
        <a:lstStyle/>
        <a:p>
          <a:endParaRPr lang="en-US"/>
        </a:p>
      </dgm:t>
    </dgm:pt>
    <dgm:pt modelId="{CD5A0705-3875-4F03-9D89-4D33537F3881}" type="sibTrans" cxnId="{37CFE381-D746-4A7A-AA97-86DE63E72F61}">
      <dgm:prSet/>
      <dgm:spPr/>
      <dgm:t>
        <a:bodyPr/>
        <a:lstStyle/>
        <a:p>
          <a:endParaRPr lang="en-US"/>
        </a:p>
      </dgm:t>
    </dgm:pt>
    <dgm:pt modelId="{C919A987-1069-4D0B-BBCB-2B568007B752}">
      <dgm:prSet/>
      <dgm:spPr/>
      <dgm:t>
        <a:bodyPr/>
        <a:lstStyle/>
        <a:p>
          <a:r>
            <a:rPr lang="ru-RU" dirty="0"/>
            <a:t>9</a:t>
          </a:r>
          <a:r>
            <a:rPr lang="ru-RU" b="1" dirty="0"/>
            <a:t>-бөлім. </a:t>
          </a:r>
          <a:r>
            <a:rPr lang="en-US" b="1" dirty="0"/>
            <a:t>Rickettsiae </a:t>
          </a:r>
          <a:r>
            <a:rPr lang="ru-RU" b="1" dirty="0" err="1"/>
            <a:t>және</a:t>
          </a:r>
          <a:r>
            <a:rPr lang="ru-RU" b="1" dirty="0"/>
            <a:t> </a:t>
          </a:r>
          <a:r>
            <a:rPr lang="ru-RU" b="1" dirty="0" err="1"/>
            <a:t>хламидиялар</a:t>
          </a:r>
          <a:r>
            <a:rPr lang="ru-RU" b="1" dirty="0"/>
            <a:t>. </a:t>
          </a:r>
          <a:r>
            <a:rPr lang="ru-RU" b="1" dirty="0" err="1"/>
            <a:t>Екі</a:t>
          </a:r>
          <a:r>
            <a:rPr lang="ru-RU" b="1" dirty="0"/>
            <a:t> </a:t>
          </a:r>
          <a:r>
            <a:rPr lang="ru-RU" b="1" dirty="0" err="1"/>
            <a:t>қатар</a:t>
          </a:r>
          <a:r>
            <a:rPr lang="ru-RU" b="1" dirty="0"/>
            <a:t>: </a:t>
          </a:r>
          <a:r>
            <a:rPr lang="en-US" b="1" dirty="0" err="1"/>
            <a:t>Rickettsiales</a:t>
          </a:r>
          <a:r>
            <a:rPr lang="en-US" b="1" dirty="0"/>
            <a:t> </a:t>
          </a:r>
          <a:r>
            <a:rPr lang="ru-RU" b="1" dirty="0" err="1"/>
            <a:t>және</a:t>
          </a:r>
          <a:r>
            <a:rPr lang="ru-RU" b="1" dirty="0"/>
            <a:t> </a:t>
          </a:r>
          <a:r>
            <a:rPr lang="en-US" b="1" dirty="0" err="1"/>
            <a:t>Chlamydiales</a:t>
          </a:r>
          <a:r>
            <a:rPr lang="en-US" b="1" dirty="0"/>
            <a:t>. </a:t>
          </a:r>
          <a:r>
            <a:rPr lang="en-US" b="1" dirty="0" err="1"/>
            <a:t>Rickettsiales</a:t>
          </a:r>
          <a:r>
            <a:rPr lang="en-US" b="1" dirty="0"/>
            <a:t> </a:t>
          </a:r>
          <a:r>
            <a:rPr lang="ru-RU" b="1" dirty="0" err="1"/>
            <a:t>қатары</a:t>
          </a:r>
          <a:r>
            <a:rPr lang="ru-RU" b="1" dirty="0"/>
            <a:t> </a:t>
          </a:r>
          <a:r>
            <a:rPr lang="ru-RU" b="1" dirty="0" err="1"/>
            <a:t>үш</a:t>
          </a:r>
          <a:r>
            <a:rPr lang="ru-RU" b="1" dirty="0"/>
            <a:t> </a:t>
          </a:r>
          <a:r>
            <a:rPr lang="ru-RU" b="1" dirty="0" err="1"/>
            <a:t>тұқымдастан</a:t>
          </a:r>
          <a:r>
            <a:rPr lang="ru-RU" b="1" dirty="0"/>
            <a:t> </a:t>
          </a:r>
          <a:r>
            <a:rPr lang="ru-RU" b="1" dirty="0" err="1"/>
            <a:t>тұрады</a:t>
          </a:r>
          <a:r>
            <a:rPr lang="ru-RU" b="1" dirty="0"/>
            <a:t>: </a:t>
          </a:r>
          <a:r>
            <a:rPr lang="en-US" b="1" dirty="0"/>
            <a:t>Rickettsiaceae, </a:t>
          </a:r>
          <a:r>
            <a:rPr lang="en-US" b="1" dirty="0" err="1"/>
            <a:t>Bartonellaceae</a:t>
          </a:r>
          <a:r>
            <a:rPr lang="en-US" b="1" dirty="0"/>
            <a:t> </a:t>
          </a:r>
          <a:r>
            <a:rPr lang="ru-RU" b="1" dirty="0" err="1"/>
            <a:t>және</a:t>
          </a:r>
          <a:r>
            <a:rPr lang="ru-RU" b="1" dirty="0"/>
            <a:t> </a:t>
          </a:r>
          <a:r>
            <a:rPr lang="en-US" b="1" dirty="0" err="1"/>
            <a:t>Anaplasmataceae</a:t>
          </a:r>
          <a:r>
            <a:rPr lang="en-US" b="1" dirty="0"/>
            <a:t>. Rickettsiaceae </a:t>
          </a:r>
          <a:r>
            <a:rPr lang="ru-RU" b="1" dirty="0" err="1"/>
            <a:t>тұқымдасында</a:t>
          </a:r>
          <a:r>
            <a:rPr lang="ru-RU" b="1" dirty="0"/>
            <a:t> </a:t>
          </a:r>
          <a:r>
            <a:rPr lang="ru-RU" b="1" dirty="0" err="1"/>
            <a:t>сегіз</a:t>
          </a:r>
          <a:r>
            <a:rPr lang="ru-RU" b="1" dirty="0"/>
            <a:t> </a:t>
          </a:r>
          <a:r>
            <a:rPr lang="ru-RU" b="1" dirty="0" err="1"/>
            <a:t>туыстан</a:t>
          </a:r>
          <a:r>
            <a:rPr lang="ru-RU" b="1" dirty="0"/>
            <a:t> </a:t>
          </a:r>
          <a:r>
            <a:rPr lang="ru-RU" b="1" dirty="0" err="1"/>
            <a:t>тұратын</a:t>
          </a:r>
          <a:r>
            <a:rPr lang="ru-RU" b="1" dirty="0"/>
            <a:t> </a:t>
          </a:r>
          <a:r>
            <a:rPr lang="ru-RU" b="1" dirty="0" err="1"/>
            <a:t>үш</a:t>
          </a:r>
          <a:r>
            <a:rPr lang="ru-RU" b="1" dirty="0"/>
            <a:t> </a:t>
          </a:r>
          <a:r>
            <a:rPr lang="ru-RU" b="1" dirty="0" err="1"/>
            <a:t>тайпа</a:t>
          </a:r>
          <a:r>
            <a:rPr lang="ru-RU" b="1" dirty="0"/>
            <a:t> бар. </a:t>
          </a:r>
          <a:r>
            <a:rPr lang="en-US" b="1" dirty="0" err="1"/>
            <a:t>Bartonellaceae</a:t>
          </a:r>
          <a:r>
            <a:rPr lang="en-US" b="1" dirty="0"/>
            <a:t> </a:t>
          </a:r>
          <a:r>
            <a:rPr lang="ru-RU" b="1" dirty="0" err="1"/>
            <a:t>тұқымдасында</a:t>
          </a:r>
          <a:r>
            <a:rPr lang="ru-RU" b="1" dirty="0"/>
            <a:t> </a:t>
          </a:r>
          <a:r>
            <a:rPr lang="ru-RU" b="1" dirty="0" err="1"/>
            <a:t>екі</a:t>
          </a:r>
          <a:r>
            <a:rPr lang="ru-RU" b="1" dirty="0"/>
            <a:t> </a:t>
          </a:r>
          <a:r>
            <a:rPr lang="ru-RU" b="1" dirty="0" err="1"/>
            <a:t>туыс</a:t>
          </a:r>
          <a:r>
            <a:rPr lang="ru-RU" b="1" dirty="0"/>
            <a:t>, ал </a:t>
          </a:r>
          <a:r>
            <a:rPr lang="en-US" b="1" dirty="0" err="1"/>
            <a:t>Anaplasmataceae</a:t>
          </a:r>
          <a:r>
            <a:rPr lang="en-US" b="1" dirty="0"/>
            <a:t> </a:t>
          </a:r>
          <a:r>
            <a:rPr lang="ru-RU" b="1" dirty="0" err="1"/>
            <a:t>төрт</a:t>
          </a:r>
          <a:r>
            <a:rPr lang="ru-RU" b="1" dirty="0"/>
            <a:t> </a:t>
          </a:r>
          <a:r>
            <a:rPr lang="ru-RU" b="1" dirty="0" err="1"/>
            <a:t>туыс</a:t>
          </a:r>
          <a:r>
            <a:rPr lang="ru-RU" b="1" dirty="0"/>
            <a:t> бар. </a:t>
          </a:r>
          <a:r>
            <a:rPr lang="en-US" b="1" dirty="0" err="1"/>
            <a:t>Chlamydiales</a:t>
          </a:r>
          <a:r>
            <a:rPr lang="en-US" b="1" dirty="0"/>
            <a:t> </a:t>
          </a:r>
          <a:r>
            <a:rPr lang="ru-RU" b="1" dirty="0" err="1"/>
            <a:t>қатарының</a:t>
          </a:r>
          <a:r>
            <a:rPr lang="ru-RU" b="1" dirty="0"/>
            <a:t> </a:t>
          </a:r>
          <a:r>
            <a:rPr lang="ru-RU" b="1" dirty="0" err="1"/>
            <a:t>бір</a:t>
          </a:r>
          <a:r>
            <a:rPr lang="ru-RU" b="1" dirty="0"/>
            <a:t> </a:t>
          </a:r>
          <a:r>
            <a:rPr lang="ru-RU" b="1" dirty="0" err="1"/>
            <a:t>тұқымдасы</a:t>
          </a:r>
          <a:r>
            <a:rPr lang="ru-RU" b="1" dirty="0"/>
            <a:t>,</a:t>
          </a:r>
          <a:r>
            <a:rPr lang="en-US" b="1" dirty="0" err="1"/>
            <a:t>Chlamydiaceae</a:t>
          </a:r>
          <a:r>
            <a:rPr lang="en-US" b="1" dirty="0"/>
            <a:t> </a:t>
          </a:r>
          <a:r>
            <a:rPr lang="ru-RU" b="1" dirty="0" err="1"/>
            <a:t>және</a:t>
          </a:r>
          <a:r>
            <a:rPr lang="ru-RU" b="1" dirty="0"/>
            <a:t> </a:t>
          </a:r>
          <a:r>
            <a:rPr lang="ru-RU" b="1" dirty="0" err="1"/>
            <a:t>бір</a:t>
          </a:r>
          <a:r>
            <a:rPr lang="ru-RU" b="1" dirty="0"/>
            <a:t> </a:t>
          </a:r>
          <a:r>
            <a:rPr lang="ru-RU" b="1" dirty="0" err="1"/>
            <a:t>туысы</a:t>
          </a:r>
          <a:r>
            <a:rPr lang="ru-RU" b="1" dirty="0"/>
            <a:t> </a:t>
          </a:r>
          <a:r>
            <a:rPr lang="en-US" b="1" dirty="0"/>
            <a:t>Chlamydia </a:t>
          </a:r>
          <a:r>
            <a:rPr lang="ru-RU" b="1" dirty="0"/>
            <a:t>бар. </a:t>
          </a:r>
          <a:r>
            <a:rPr lang="ru-RU" b="1" dirty="0" err="1"/>
            <a:t>Барлық</a:t>
          </a:r>
          <a:r>
            <a:rPr lang="ru-RU" b="1" dirty="0"/>
            <a:t> </a:t>
          </a:r>
          <a:r>
            <a:rPr lang="ru-RU" b="1" dirty="0" err="1"/>
            <a:t>тұқымдастарда</a:t>
          </a:r>
          <a:r>
            <a:rPr lang="ru-RU" b="1" dirty="0"/>
            <a:t> </a:t>
          </a:r>
          <a:r>
            <a:rPr lang="ru-RU" b="1" dirty="0" err="1"/>
            <a:t>патогенді</a:t>
          </a:r>
          <a:r>
            <a:rPr lang="ru-RU" b="1" dirty="0"/>
            <a:t> </a:t>
          </a:r>
          <a:r>
            <a:rPr lang="ru-RU" b="1" dirty="0" err="1"/>
            <a:t>микроорганизмдер</a:t>
          </a:r>
          <a:r>
            <a:rPr lang="ru-RU" b="1" dirty="0"/>
            <a:t> бар.</a:t>
          </a:r>
          <a:endParaRPr lang="en-US" b="1" dirty="0"/>
        </a:p>
      </dgm:t>
    </dgm:pt>
    <dgm:pt modelId="{A130EA27-1510-4F23-91E0-F47F7A93E248}" type="parTrans" cxnId="{A7EA98EB-4688-424A-B55E-F9838CDE118F}">
      <dgm:prSet/>
      <dgm:spPr/>
      <dgm:t>
        <a:bodyPr/>
        <a:lstStyle/>
        <a:p>
          <a:endParaRPr lang="en-US"/>
        </a:p>
      </dgm:t>
    </dgm:pt>
    <dgm:pt modelId="{81D2EF10-8F53-4E99-940A-B6D94BCF7F72}" type="sibTrans" cxnId="{A7EA98EB-4688-424A-B55E-F9838CDE118F}">
      <dgm:prSet/>
      <dgm:spPr/>
      <dgm:t>
        <a:bodyPr/>
        <a:lstStyle/>
        <a:p>
          <a:endParaRPr lang="en-US"/>
        </a:p>
      </dgm:t>
    </dgm:pt>
    <dgm:pt modelId="{F4F44324-5372-47FC-9B2C-5F64FECFF9FF}" type="pres">
      <dgm:prSet presAssocID="{326371C9-94A6-407B-BD12-9AF8F59606CE}" presName="linear" presStyleCnt="0">
        <dgm:presLayoutVars>
          <dgm:animLvl val="lvl"/>
          <dgm:resizeHandles val="exact"/>
        </dgm:presLayoutVars>
      </dgm:prSet>
      <dgm:spPr/>
    </dgm:pt>
    <dgm:pt modelId="{D305A9C4-7299-43BC-B4EC-5B28E4327373}" type="pres">
      <dgm:prSet presAssocID="{BF5C76CC-9598-4B25-802C-0D085F0BCD64}" presName="parentText" presStyleLbl="node1" presStyleIdx="0" presStyleCnt="4">
        <dgm:presLayoutVars>
          <dgm:chMax val="0"/>
          <dgm:bulletEnabled val="1"/>
        </dgm:presLayoutVars>
      </dgm:prSet>
      <dgm:spPr/>
    </dgm:pt>
    <dgm:pt modelId="{6D93BE6D-DDE9-4572-82D4-B3B1C5FBC7E6}" type="pres">
      <dgm:prSet presAssocID="{D30ACA7A-EAAB-44A7-876A-F2E0199586ED}" presName="spacer" presStyleCnt="0"/>
      <dgm:spPr/>
    </dgm:pt>
    <dgm:pt modelId="{3C2F63BF-4551-49C9-8B20-206718AAFC46}" type="pres">
      <dgm:prSet presAssocID="{C2A914B7-76E6-40A3-8929-D743EBD95390}" presName="parentText" presStyleLbl="node1" presStyleIdx="1" presStyleCnt="4">
        <dgm:presLayoutVars>
          <dgm:chMax val="0"/>
          <dgm:bulletEnabled val="1"/>
        </dgm:presLayoutVars>
      </dgm:prSet>
      <dgm:spPr/>
    </dgm:pt>
    <dgm:pt modelId="{8124A02F-2BC8-4F19-BC89-F23C2F7E5435}" type="pres">
      <dgm:prSet presAssocID="{76C39728-BAC3-4054-B917-2FE594897A43}" presName="spacer" presStyleCnt="0"/>
      <dgm:spPr/>
    </dgm:pt>
    <dgm:pt modelId="{7A048B71-359C-42A7-8AFA-1094D1187402}" type="pres">
      <dgm:prSet presAssocID="{0A31883E-AFFC-49A4-B386-6776AC638698}" presName="parentText" presStyleLbl="node1" presStyleIdx="2" presStyleCnt="4">
        <dgm:presLayoutVars>
          <dgm:chMax val="0"/>
          <dgm:bulletEnabled val="1"/>
        </dgm:presLayoutVars>
      </dgm:prSet>
      <dgm:spPr/>
    </dgm:pt>
    <dgm:pt modelId="{56AAD9BA-126F-4736-990A-8C01C2174AC0}" type="pres">
      <dgm:prSet presAssocID="{CD5A0705-3875-4F03-9D89-4D33537F3881}" presName="spacer" presStyleCnt="0"/>
      <dgm:spPr/>
    </dgm:pt>
    <dgm:pt modelId="{3FDEAFF3-C512-4B87-B65C-CD6C9E642A09}" type="pres">
      <dgm:prSet presAssocID="{C919A987-1069-4D0B-BBCB-2B568007B752}" presName="parentText" presStyleLbl="node1" presStyleIdx="3" presStyleCnt="4">
        <dgm:presLayoutVars>
          <dgm:chMax val="0"/>
          <dgm:bulletEnabled val="1"/>
        </dgm:presLayoutVars>
      </dgm:prSet>
      <dgm:spPr/>
    </dgm:pt>
  </dgm:ptLst>
  <dgm:cxnLst>
    <dgm:cxn modelId="{C9E2B115-0F51-4DE6-B417-BFAABB31F29F}" type="presOf" srcId="{C2A914B7-76E6-40A3-8929-D743EBD95390}" destId="{3C2F63BF-4551-49C9-8B20-206718AAFC46}" srcOrd="0" destOrd="0" presId="urn:microsoft.com/office/officeart/2005/8/layout/vList2"/>
    <dgm:cxn modelId="{CC19161C-D2CB-430D-8F97-B884790D930F}" type="presOf" srcId="{BF5C76CC-9598-4B25-802C-0D085F0BCD64}" destId="{D305A9C4-7299-43BC-B4EC-5B28E4327373}" srcOrd="0" destOrd="0" presId="urn:microsoft.com/office/officeart/2005/8/layout/vList2"/>
    <dgm:cxn modelId="{B1266B66-7656-4A9B-B67A-B79F8DDA0A1D}" type="presOf" srcId="{0A31883E-AFFC-49A4-B386-6776AC638698}" destId="{7A048B71-359C-42A7-8AFA-1094D1187402}" srcOrd="0" destOrd="0" presId="urn:microsoft.com/office/officeart/2005/8/layout/vList2"/>
    <dgm:cxn modelId="{37CFE381-D746-4A7A-AA97-86DE63E72F61}" srcId="{326371C9-94A6-407B-BD12-9AF8F59606CE}" destId="{0A31883E-AFFC-49A4-B386-6776AC638698}" srcOrd="2" destOrd="0" parTransId="{80449FE9-72B5-4E31-AB1B-FC8213AD0C73}" sibTransId="{CD5A0705-3875-4F03-9D89-4D33537F3881}"/>
    <dgm:cxn modelId="{A4494382-1E2E-4754-B51D-F8FB3FE73E65}" srcId="{326371C9-94A6-407B-BD12-9AF8F59606CE}" destId="{BF5C76CC-9598-4B25-802C-0D085F0BCD64}" srcOrd="0" destOrd="0" parTransId="{5AD64E7C-219C-4DE5-9176-3ABFD743DD51}" sibTransId="{D30ACA7A-EAAB-44A7-876A-F2E0199586ED}"/>
    <dgm:cxn modelId="{34B9299B-3FE6-446B-B446-E8586AD18188}" type="presOf" srcId="{C919A987-1069-4D0B-BBCB-2B568007B752}" destId="{3FDEAFF3-C512-4B87-B65C-CD6C9E642A09}" srcOrd="0" destOrd="0" presId="urn:microsoft.com/office/officeart/2005/8/layout/vList2"/>
    <dgm:cxn modelId="{E4AEF4D2-E9E9-4D70-B578-01373E5D7DF4}" type="presOf" srcId="{326371C9-94A6-407B-BD12-9AF8F59606CE}" destId="{F4F44324-5372-47FC-9B2C-5F64FECFF9FF}" srcOrd="0" destOrd="0" presId="urn:microsoft.com/office/officeart/2005/8/layout/vList2"/>
    <dgm:cxn modelId="{A7EA98EB-4688-424A-B55E-F9838CDE118F}" srcId="{326371C9-94A6-407B-BD12-9AF8F59606CE}" destId="{C919A987-1069-4D0B-BBCB-2B568007B752}" srcOrd="3" destOrd="0" parTransId="{A130EA27-1510-4F23-91E0-F47F7A93E248}" sibTransId="{81D2EF10-8F53-4E99-940A-B6D94BCF7F72}"/>
    <dgm:cxn modelId="{6BEAAFEE-3C97-4415-81B6-37F171AEF3FC}" srcId="{326371C9-94A6-407B-BD12-9AF8F59606CE}" destId="{C2A914B7-76E6-40A3-8929-D743EBD95390}" srcOrd="1" destOrd="0" parTransId="{01CB746B-E1BC-48B0-8281-50C754561E54}" sibTransId="{76C39728-BAC3-4054-B917-2FE594897A43}"/>
    <dgm:cxn modelId="{A865B473-3E09-45D4-899B-AEC079A980AB}" type="presParOf" srcId="{F4F44324-5372-47FC-9B2C-5F64FECFF9FF}" destId="{D305A9C4-7299-43BC-B4EC-5B28E4327373}" srcOrd="0" destOrd="0" presId="urn:microsoft.com/office/officeart/2005/8/layout/vList2"/>
    <dgm:cxn modelId="{91A7AB2B-15F2-439E-8541-2C1CE0506A8E}" type="presParOf" srcId="{F4F44324-5372-47FC-9B2C-5F64FECFF9FF}" destId="{6D93BE6D-DDE9-4572-82D4-B3B1C5FBC7E6}" srcOrd="1" destOrd="0" presId="urn:microsoft.com/office/officeart/2005/8/layout/vList2"/>
    <dgm:cxn modelId="{69F74437-F37C-4A83-B4B9-84CAE26A6E9B}" type="presParOf" srcId="{F4F44324-5372-47FC-9B2C-5F64FECFF9FF}" destId="{3C2F63BF-4551-49C9-8B20-206718AAFC46}" srcOrd="2" destOrd="0" presId="urn:microsoft.com/office/officeart/2005/8/layout/vList2"/>
    <dgm:cxn modelId="{12976818-ACC8-4203-9469-E3EABB479867}" type="presParOf" srcId="{F4F44324-5372-47FC-9B2C-5F64FECFF9FF}" destId="{8124A02F-2BC8-4F19-BC89-F23C2F7E5435}" srcOrd="3" destOrd="0" presId="urn:microsoft.com/office/officeart/2005/8/layout/vList2"/>
    <dgm:cxn modelId="{502BF935-C565-4F85-9D89-BEC0A40A346E}" type="presParOf" srcId="{F4F44324-5372-47FC-9B2C-5F64FECFF9FF}" destId="{7A048B71-359C-42A7-8AFA-1094D1187402}" srcOrd="4" destOrd="0" presId="urn:microsoft.com/office/officeart/2005/8/layout/vList2"/>
    <dgm:cxn modelId="{933DA870-783D-4BD2-96CF-3ADF80478CB7}" type="presParOf" srcId="{F4F44324-5372-47FC-9B2C-5F64FECFF9FF}" destId="{56AAD9BA-126F-4736-990A-8C01C2174AC0}" srcOrd="5" destOrd="0" presId="urn:microsoft.com/office/officeart/2005/8/layout/vList2"/>
    <dgm:cxn modelId="{D89BB217-FC42-48A5-A593-DA16D7C486FF}" type="presParOf" srcId="{F4F44324-5372-47FC-9B2C-5F64FECFF9FF}" destId="{3FDEAFF3-C512-4B87-B65C-CD6C9E642A0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764D3F-9D13-485B-83E7-232702883E7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E971F60-3752-4EFE-8711-0CB7BAFD48FF}">
      <dgm:prSet/>
      <dgm:spPr/>
      <dgm:t>
        <a:bodyPr/>
        <a:lstStyle/>
        <a:p>
          <a:r>
            <a:rPr lang="ru-RU" dirty="0"/>
            <a:t>12-бөлім. </a:t>
          </a:r>
          <a:r>
            <a:rPr lang="ru-RU" dirty="0" err="1"/>
            <a:t>Грам-позитивті</a:t>
          </a:r>
          <a:r>
            <a:rPr lang="ru-RU" dirty="0"/>
            <a:t> </a:t>
          </a:r>
          <a:r>
            <a:rPr lang="ru-RU" dirty="0" err="1"/>
            <a:t>кокктар</a:t>
          </a:r>
          <a:r>
            <a:rPr lang="ru-RU" dirty="0"/>
            <a:t>. </a:t>
          </a:r>
          <a:r>
            <a:rPr lang="ru-RU" dirty="0" err="1"/>
            <a:t>Екі</a:t>
          </a:r>
          <a:r>
            <a:rPr lang="ru-RU" dirty="0"/>
            <a:t> </a:t>
          </a:r>
          <a:r>
            <a:rPr lang="ru-RU" dirty="0" err="1"/>
            <a:t>тұқымдас</a:t>
          </a:r>
          <a:r>
            <a:rPr lang="ru-RU" dirty="0"/>
            <a:t>: </a:t>
          </a:r>
          <a:r>
            <a:rPr lang="en-US" dirty="0" err="1"/>
            <a:t>Micrococcaceae</a:t>
          </a:r>
          <a:r>
            <a:rPr lang="en-US" dirty="0"/>
            <a:t> </a:t>
          </a:r>
          <a:r>
            <a:rPr lang="ru-RU" dirty="0" err="1"/>
            <a:t>және</a:t>
          </a:r>
          <a:r>
            <a:rPr lang="ru-RU" dirty="0"/>
            <a:t> </a:t>
          </a:r>
          <a:r>
            <a:rPr lang="en-US" dirty="0" err="1"/>
            <a:t>Deinococcaceae</a:t>
          </a:r>
          <a:r>
            <a:rPr lang="en-US" dirty="0"/>
            <a:t>. </a:t>
          </a:r>
          <a:r>
            <a:rPr lang="en-US" dirty="0" err="1"/>
            <a:t>Micrococcaceae</a:t>
          </a:r>
          <a:r>
            <a:rPr lang="en-US" dirty="0"/>
            <a:t> </a:t>
          </a:r>
          <a:r>
            <a:rPr lang="ru-RU" dirty="0" err="1"/>
            <a:t>тұқымдасында</a:t>
          </a:r>
          <a:r>
            <a:rPr lang="ru-RU" dirty="0"/>
            <a:t> </a:t>
          </a:r>
          <a:r>
            <a:rPr lang="ru-RU" dirty="0" err="1"/>
            <a:t>төрт</a:t>
          </a:r>
          <a:r>
            <a:rPr lang="ru-RU" dirty="0"/>
            <a:t> </a:t>
          </a:r>
          <a:r>
            <a:rPr lang="ru-RU" dirty="0" err="1"/>
            <a:t>туыс</a:t>
          </a:r>
          <a:r>
            <a:rPr lang="ru-RU" dirty="0"/>
            <a:t> бар: </a:t>
          </a:r>
          <a:r>
            <a:rPr lang="en-US" dirty="0"/>
            <a:t>Micrococcus, </a:t>
          </a:r>
          <a:r>
            <a:rPr lang="en-US" dirty="0" err="1"/>
            <a:t>Stomatococcus</a:t>
          </a:r>
          <a:r>
            <a:rPr lang="en-US" dirty="0"/>
            <a:t>, </a:t>
          </a:r>
          <a:r>
            <a:rPr lang="en-US" dirty="0" err="1"/>
            <a:t>Planococcus</a:t>
          </a:r>
          <a:r>
            <a:rPr lang="en-US" dirty="0"/>
            <a:t> </a:t>
          </a:r>
          <a:r>
            <a:rPr lang="ru-RU" dirty="0" err="1"/>
            <a:t>және</a:t>
          </a:r>
          <a:r>
            <a:rPr lang="ru-RU" dirty="0"/>
            <a:t> </a:t>
          </a:r>
          <a:r>
            <a:rPr lang="en-US" dirty="0"/>
            <a:t>Staphylococcus.</a:t>
          </a:r>
          <a:r>
            <a:rPr lang="kk-KZ" dirty="0"/>
            <a:t> </a:t>
          </a:r>
          <a:r>
            <a:rPr lang="ru-RU" dirty="0" err="1"/>
            <a:t>Аталған</a:t>
          </a:r>
          <a:r>
            <a:rPr lang="ru-RU" dirty="0"/>
            <a:t> </a:t>
          </a:r>
          <a:r>
            <a:rPr lang="ru-RU" dirty="0" err="1"/>
            <a:t>екі</a:t>
          </a:r>
          <a:r>
            <a:rPr lang="ru-RU" dirty="0"/>
            <a:t> </a:t>
          </a:r>
          <a:r>
            <a:rPr lang="ru-RU" dirty="0" err="1"/>
            <a:t>тұқымдастан</a:t>
          </a:r>
          <a:r>
            <a:rPr lang="ru-RU" dirty="0"/>
            <a:t> </a:t>
          </a:r>
          <a:r>
            <a:rPr lang="ru-RU" dirty="0" err="1"/>
            <a:t>басқа</a:t>
          </a:r>
          <a:r>
            <a:rPr lang="ru-RU" dirty="0"/>
            <a:t>, </a:t>
          </a:r>
          <a:r>
            <a:rPr lang="ru-RU" dirty="0" err="1"/>
            <a:t>бұл</a:t>
          </a:r>
          <a:r>
            <a:rPr lang="ru-RU" dirty="0"/>
            <a:t> </a:t>
          </a:r>
          <a:r>
            <a:rPr lang="ru-RU" dirty="0" err="1"/>
            <a:t>бөлімге</a:t>
          </a:r>
          <a:r>
            <a:rPr lang="ru-RU" dirty="0"/>
            <a:t> он </a:t>
          </a:r>
          <a:r>
            <a:rPr lang="ru-RU" dirty="0" err="1"/>
            <a:t>тәуелсіз</a:t>
          </a:r>
          <a:r>
            <a:rPr lang="ru-RU" dirty="0"/>
            <a:t> </a:t>
          </a:r>
          <a:r>
            <a:rPr lang="ru-RU" dirty="0" err="1"/>
            <a:t>туыс</a:t>
          </a:r>
          <a:r>
            <a:rPr lang="ru-RU" dirty="0"/>
            <a:t> </a:t>
          </a:r>
          <a:r>
            <a:rPr lang="ru-RU" dirty="0" err="1"/>
            <a:t>кіреді</a:t>
          </a:r>
          <a:r>
            <a:rPr lang="ru-RU" dirty="0"/>
            <a:t>: </a:t>
          </a:r>
          <a:r>
            <a:rPr lang="en-US" dirty="0"/>
            <a:t>Streptococcus, </a:t>
          </a:r>
          <a:r>
            <a:rPr lang="en-US" dirty="0" err="1"/>
            <a:t>Leuconostos</a:t>
          </a:r>
          <a:r>
            <a:rPr lang="en-US" dirty="0"/>
            <a:t>, </a:t>
          </a:r>
          <a:r>
            <a:rPr lang="en-US" dirty="0" err="1"/>
            <a:t>Pedicoccus</a:t>
          </a:r>
          <a:r>
            <a:rPr lang="en-US" dirty="0"/>
            <a:t>, Sarcina </a:t>
          </a:r>
          <a:r>
            <a:rPr lang="ru-RU" dirty="0" err="1"/>
            <a:t>және</a:t>
          </a:r>
          <a:r>
            <a:rPr lang="ru-RU" dirty="0"/>
            <a:t> </a:t>
          </a:r>
          <a:r>
            <a:rPr lang="ru-RU" dirty="0" err="1"/>
            <a:t>басқалары</a:t>
          </a:r>
          <a:r>
            <a:rPr lang="ru-RU" dirty="0"/>
            <a:t>.</a:t>
          </a:r>
          <a:endParaRPr lang="en-US" dirty="0"/>
        </a:p>
      </dgm:t>
    </dgm:pt>
    <dgm:pt modelId="{62BE6728-EA5E-44ED-853D-8AF4A645C3CF}" type="parTrans" cxnId="{07F55568-3BB1-4F3A-95E5-15847AA8E01A}">
      <dgm:prSet/>
      <dgm:spPr/>
      <dgm:t>
        <a:bodyPr/>
        <a:lstStyle/>
        <a:p>
          <a:endParaRPr lang="en-US"/>
        </a:p>
      </dgm:t>
    </dgm:pt>
    <dgm:pt modelId="{59C4818A-ED0B-454F-9721-94B6572FEB9E}" type="sibTrans" cxnId="{07F55568-3BB1-4F3A-95E5-15847AA8E01A}">
      <dgm:prSet/>
      <dgm:spPr/>
      <dgm:t>
        <a:bodyPr/>
        <a:lstStyle/>
        <a:p>
          <a:endParaRPr lang="en-US"/>
        </a:p>
      </dgm:t>
    </dgm:pt>
    <dgm:pt modelId="{0EAC0307-A9ED-4AA2-985E-07878411B486}">
      <dgm:prSet/>
      <dgm:spPr/>
      <dgm:t>
        <a:bodyPr/>
        <a:lstStyle/>
        <a:p>
          <a:r>
            <a:rPr lang="ru-RU"/>
            <a:t>13-бөлім. Спора түзетін грам-позитивті таяқшалар мен кокктар. Алты туыс: </a:t>
          </a:r>
          <a:r>
            <a:rPr lang="en-US"/>
            <a:t>Bacillus, Clostridium, Sporolactobacillus, Sporosarcina </a:t>
          </a:r>
          <a:r>
            <a:rPr lang="ru-RU"/>
            <a:t>және басқалары. Алғашқы екі туыс патогенді түрлерді қамтиды.</a:t>
          </a:r>
          <a:endParaRPr lang="en-US"/>
        </a:p>
      </dgm:t>
    </dgm:pt>
    <dgm:pt modelId="{1BC8FCBE-5FCB-4842-8162-70EB7ED5546B}" type="parTrans" cxnId="{50203504-A087-4E8B-9EDD-EF2427ED13D7}">
      <dgm:prSet/>
      <dgm:spPr/>
      <dgm:t>
        <a:bodyPr/>
        <a:lstStyle/>
        <a:p>
          <a:endParaRPr lang="en-US"/>
        </a:p>
      </dgm:t>
    </dgm:pt>
    <dgm:pt modelId="{C84A3609-9FF4-4542-AD07-D33AD5AEA122}" type="sibTrans" cxnId="{50203504-A087-4E8B-9EDD-EF2427ED13D7}">
      <dgm:prSet/>
      <dgm:spPr/>
      <dgm:t>
        <a:bodyPr/>
        <a:lstStyle/>
        <a:p>
          <a:endParaRPr lang="en-US"/>
        </a:p>
      </dgm:t>
    </dgm:pt>
    <dgm:pt modelId="{3F9D692F-5BFD-45BD-8AED-A68B88190778}">
      <dgm:prSet/>
      <dgm:spPr/>
      <dgm:t>
        <a:bodyPr/>
        <a:lstStyle/>
        <a:p>
          <a:r>
            <a:rPr lang="ru-RU"/>
            <a:t>14-бөлім. Спора түзбейтін грам-позитивті таяқшалар. Жеті туыс: </a:t>
          </a:r>
          <a:r>
            <a:rPr lang="en-US"/>
            <a:t>Lactobacillus, Listeria, Erysipelotrix </a:t>
          </a:r>
          <a:r>
            <a:rPr lang="ru-RU"/>
            <a:t>және басқалары. Кейбіреулерінде патогенді түрлер бар.</a:t>
          </a:r>
          <a:endParaRPr lang="en-US"/>
        </a:p>
      </dgm:t>
    </dgm:pt>
    <dgm:pt modelId="{44BFCA04-A032-4B95-9291-F2F7F68DAB0D}" type="parTrans" cxnId="{E6044EC0-7A9F-4687-8262-B0BFDC2F262E}">
      <dgm:prSet/>
      <dgm:spPr/>
      <dgm:t>
        <a:bodyPr/>
        <a:lstStyle/>
        <a:p>
          <a:endParaRPr lang="en-US"/>
        </a:p>
      </dgm:t>
    </dgm:pt>
    <dgm:pt modelId="{AC773639-7506-44B4-AA4F-58C919D3214A}" type="sibTrans" cxnId="{E6044EC0-7A9F-4687-8262-B0BFDC2F262E}">
      <dgm:prSet/>
      <dgm:spPr/>
      <dgm:t>
        <a:bodyPr/>
        <a:lstStyle/>
        <a:p>
          <a:endParaRPr lang="en-US"/>
        </a:p>
      </dgm:t>
    </dgm:pt>
    <dgm:pt modelId="{CB2303A4-F20A-429D-8473-7C0DF1724B8E}" type="pres">
      <dgm:prSet presAssocID="{A7764D3F-9D13-485B-83E7-232702883E71}" presName="linear" presStyleCnt="0">
        <dgm:presLayoutVars>
          <dgm:animLvl val="lvl"/>
          <dgm:resizeHandles val="exact"/>
        </dgm:presLayoutVars>
      </dgm:prSet>
      <dgm:spPr/>
    </dgm:pt>
    <dgm:pt modelId="{3975524A-16DD-46A1-BB77-F1FAFD2D7DE0}" type="pres">
      <dgm:prSet presAssocID="{0E971F60-3752-4EFE-8711-0CB7BAFD48FF}" presName="parentText" presStyleLbl="node1" presStyleIdx="0" presStyleCnt="3">
        <dgm:presLayoutVars>
          <dgm:chMax val="0"/>
          <dgm:bulletEnabled val="1"/>
        </dgm:presLayoutVars>
      </dgm:prSet>
      <dgm:spPr/>
    </dgm:pt>
    <dgm:pt modelId="{BD530037-C348-4CE4-A5DC-E57694F57E1B}" type="pres">
      <dgm:prSet presAssocID="{59C4818A-ED0B-454F-9721-94B6572FEB9E}" presName="spacer" presStyleCnt="0"/>
      <dgm:spPr/>
    </dgm:pt>
    <dgm:pt modelId="{3D1018E5-AC8D-4AAF-89B4-E21D0EA5E202}" type="pres">
      <dgm:prSet presAssocID="{0EAC0307-A9ED-4AA2-985E-07878411B486}" presName="parentText" presStyleLbl="node1" presStyleIdx="1" presStyleCnt="3">
        <dgm:presLayoutVars>
          <dgm:chMax val="0"/>
          <dgm:bulletEnabled val="1"/>
        </dgm:presLayoutVars>
      </dgm:prSet>
      <dgm:spPr/>
    </dgm:pt>
    <dgm:pt modelId="{9CA33730-4F2E-462E-A504-6FB21B78E6D6}" type="pres">
      <dgm:prSet presAssocID="{C84A3609-9FF4-4542-AD07-D33AD5AEA122}" presName="spacer" presStyleCnt="0"/>
      <dgm:spPr/>
    </dgm:pt>
    <dgm:pt modelId="{F2973180-64C9-4060-A954-E7F7FCE6A9A6}" type="pres">
      <dgm:prSet presAssocID="{3F9D692F-5BFD-45BD-8AED-A68B88190778}" presName="parentText" presStyleLbl="node1" presStyleIdx="2" presStyleCnt="3">
        <dgm:presLayoutVars>
          <dgm:chMax val="0"/>
          <dgm:bulletEnabled val="1"/>
        </dgm:presLayoutVars>
      </dgm:prSet>
      <dgm:spPr/>
    </dgm:pt>
  </dgm:ptLst>
  <dgm:cxnLst>
    <dgm:cxn modelId="{50203504-A087-4E8B-9EDD-EF2427ED13D7}" srcId="{A7764D3F-9D13-485B-83E7-232702883E71}" destId="{0EAC0307-A9ED-4AA2-985E-07878411B486}" srcOrd="1" destOrd="0" parTransId="{1BC8FCBE-5FCB-4842-8162-70EB7ED5546B}" sibTransId="{C84A3609-9FF4-4542-AD07-D33AD5AEA122}"/>
    <dgm:cxn modelId="{6A362C5F-402A-4C01-8550-AE7BA3F09885}" type="presOf" srcId="{0EAC0307-A9ED-4AA2-985E-07878411B486}" destId="{3D1018E5-AC8D-4AAF-89B4-E21D0EA5E202}" srcOrd="0" destOrd="0" presId="urn:microsoft.com/office/officeart/2005/8/layout/vList2"/>
    <dgm:cxn modelId="{07F55568-3BB1-4F3A-95E5-15847AA8E01A}" srcId="{A7764D3F-9D13-485B-83E7-232702883E71}" destId="{0E971F60-3752-4EFE-8711-0CB7BAFD48FF}" srcOrd="0" destOrd="0" parTransId="{62BE6728-EA5E-44ED-853D-8AF4A645C3CF}" sibTransId="{59C4818A-ED0B-454F-9721-94B6572FEB9E}"/>
    <dgm:cxn modelId="{E1F8C858-01BE-4D1B-B9B5-B929DF38B231}" type="presOf" srcId="{3F9D692F-5BFD-45BD-8AED-A68B88190778}" destId="{F2973180-64C9-4060-A954-E7F7FCE6A9A6}" srcOrd="0" destOrd="0" presId="urn:microsoft.com/office/officeart/2005/8/layout/vList2"/>
    <dgm:cxn modelId="{E6044EC0-7A9F-4687-8262-B0BFDC2F262E}" srcId="{A7764D3F-9D13-485B-83E7-232702883E71}" destId="{3F9D692F-5BFD-45BD-8AED-A68B88190778}" srcOrd="2" destOrd="0" parTransId="{44BFCA04-A032-4B95-9291-F2F7F68DAB0D}" sibTransId="{AC773639-7506-44B4-AA4F-58C919D3214A}"/>
    <dgm:cxn modelId="{E08FD7CA-7921-4265-8E72-3713517E89B6}" type="presOf" srcId="{A7764D3F-9D13-485B-83E7-232702883E71}" destId="{CB2303A4-F20A-429D-8473-7C0DF1724B8E}" srcOrd="0" destOrd="0" presId="urn:microsoft.com/office/officeart/2005/8/layout/vList2"/>
    <dgm:cxn modelId="{71A4DAFD-E637-4564-8FCB-60DAAD0561C7}" type="presOf" srcId="{0E971F60-3752-4EFE-8711-0CB7BAFD48FF}" destId="{3975524A-16DD-46A1-BB77-F1FAFD2D7DE0}" srcOrd="0" destOrd="0" presId="urn:microsoft.com/office/officeart/2005/8/layout/vList2"/>
    <dgm:cxn modelId="{B8855418-C6D1-4965-99A3-7F83E4DAC705}" type="presParOf" srcId="{CB2303A4-F20A-429D-8473-7C0DF1724B8E}" destId="{3975524A-16DD-46A1-BB77-F1FAFD2D7DE0}" srcOrd="0" destOrd="0" presId="urn:microsoft.com/office/officeart/2005/8/layout/vList2"/>
    <dgm:cxn modelId="{AC790739-A04E-4C3B-A647-8F483C6182FE}" type="presParOf" srcId="{CB2303A4-F20A-429D-8473-7C0DF1724B8E}" destId="{BD530037-C348-4CE4-A5DC-E57694F57E1B}" srcOrd="1" destOrd="0" presId="urn:microsoft.com/office/officeart/2005/8/layout/vList2"/>
    <dgm:cxn modelId="{D35FD83E-0385-4760-A741-2072359A9021}" type="presParOf" srcId="{CB2303A4-F20A-429D-8473-7C0DF1724B8E}" destId="{3D1018E5-AC8D-4AAF-89B4-E21D0EA5E202}" srcOrd="2" destOrd="0" presId="urn:microsoft.com/office/officeart/2005/8/layout/vList2"/>
    <dgm:cxn modelId="{CB45B31C-DF9E-4958-82CA-1E886DD851E3}" type="presParOf" srcId="{CB2303A4-F20A-429D-8473-7C0DF1724B8E}" destId="{9CA33730-4F2E-462E-A504-6FB21B78E6D6}" srcOrd="3" destOrd="0" presId="urn:microsoft.com/office/officeart/2005/8/layout/vList2"/>
    <dgm:cxn modelId="{274CABA3-E2B6-4D27-B2CE-4498FDF62CB6}" type="presParOf" srcId="{CB2303A4-F20A-429D-8473-7C0DF1724B8E}" destId="{F2973180-64C9-4060-A954-E7F7FCE6A9A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47CD0-087F-414B-9393-4E5F62DF637A}">
      <dsp:nvSpPr>
        <dsp:cNvPr id="0" name=""/>
        <dsp:cNvSpPr/>
      </dsp:nvSpPr>
      <dsp:spPr>
        <a:xfrm>
          <a:off x="0" y="0"/>
          <a:ext cx="5343562" cy="1219200"/>
        </a:xfrm>
        <a:prstGeom prst="roundRect">
          <a:avLst>
            <a:gd name="adj" fmla="val 10000"/>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kk-KZ" sz="2300" b="1" kern="1200" dirty="0">
              <a:latin typeface="Times New Roman" pitchFamily="18" charset="0"/>
              <a:cs typeface="Times New Roman" pitchFamily="18" charset="0"/>
            </a:rPr>
            <a:t>1.    Микроорганизмдер систематикасының принциптері    </a:t>
          </a:r>
          <a:endParaRPr lang="ru-RU" sz="2300" kern="1200" dirty="0"/>
        </a:p>
      </dsp:txBody>
      <dsp:txXfrm>
        <a:off x="35709" y="35709"/>
        <a:ext cx="4027950" cy="1147782"/>
      </dsp:txXfrm>
    </dsp:sp>
    <dsp:sp modelId="{2F759832-70AF-4CF4-9807-ED8EAF840DC7}">
      <dsp:nvSpPr>
        <dsp:cNvPr id="0" name=""/>
        <dsp:cNvSpPr/>
      </dsp:nvSpPr>
      <dsp:spPr>
        <a:xfrm>
          <a:off x="471490" y="1422399"/>
          <a:ext cx="5343562" cy="1219200"/>
        </a:xfrm>
        <a:prstGeom prst="roundRect">
          <a:avLst>
            <a:gd name="adj" fmla="val 10000"/>
          </a:avLst>
        </a:prstGeom>
        <a:gradFill rotWithShape="0">
          <a:gsLst>
            <a:gs pos="0">
              <a:schemeClr val="accent3">
                <a:hueOff val="599003"/>
                <a:satOff val="-3627"/>
                <a:lumOff val="4314"/>
                <a:alphaOff val="0"/>
                <a:tint val="100000"/>
                <a:shade val="85000"/>
                <a:satMod val="100000"/>
                <a:lumMod val="100000"/>
              </a:schemeClr>
            </a:gs>
            <a:gs pos="100000">
              <a:schemeClr val="accent3">
                <a:hueOff val="599003"/>
                <a:satOff val="-3627"/>
                <a:lumOff val="4314"/>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kk-KZ" sz="2300" b="1" kern="1200">
              <a:latin typeface="Times New Roman" pitchFamily="18" charset="0"/>
              <a:cs typeface="Times New Roman" pitchFamily="18" charset="0"/>
            </a:rPr>
            <a:t>2.    Микроорганизмдердің клеткалық құрылымының типтері.</a:t>
          </a:r>
          <a:endParaRPr lang="ru-RU" sz="2300" kern="1200" dirty="0"/>
        </a:p>
      </dsp:txBody>
      <dsp:txXfrm>
        <a:off x="507199" y="1458108"/>
        <a:ext cx="4008173" cy="1147782"/>
      </dsp:txXfrm>
    </dsp:sp>
    <dsp:sp modelId="{C07B175D-E0B8-4EC9-8418-B412856288FB}">
      <dsp:nvSpPr>
        <dsp:cNvPr id="0" name=""/>
        <dsp:cNvSpPr/>
      </dsp:nvSpPr>
      <dsp:spPr>
        <a:xfrm>
          <a:off x="942981" y="2844799"/>
          <a:ext cx="5343562" cy="1219200"/>
        </a:xfrm>
        <a:prstGeom prst="roundRect">
          <a:avLst>
            <a:gd name="adj" fmla="val 10000"/>
          </a:avLst>
        </a:prstGeom>
        <a:gradFill rotWithShape="0">
          <a:gsLst>
            <a:gs pos="0">
              <a:schemeClr val="accent3">
                <a:hueOff val="1198005"/>
                <a:satOff val="-7255"/>
                <a:lumOff val="8627"/>
                <a:alphaOff val="0"/>
                <a:tint val="100000"/>
                <a:shade val="85000"/>
                <a:satMod val="100000"/>
                <a:lumMod val="100000"/>
              </a:schemeClr>
            </a:gs>
            <a:gs pos="100000">
              <a:schemeClr val="accent3">
                <a:hueOff val="1198005"/>
                <a:satOff val="-7255"/>
                <a:lumOff val="8627"/>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kk-KZ" sz="2300" b="1" kern="1200">
              <a:latin typeface="Times New Roman" pitchFamily="18" charset="0"/>
              <a:cs typeface="Times New Roman" pitchFamily="18" charset="0"/>
            </a:rPr>
            <a:t>3.    Прокариотты (бактериалды) клетканың құрылымы.</a:t>
          </a:r>
          <a:endParaRPr lang="ru-RU" sz="2300" kern="1200" dirty="0"/>
        </a:p>
      </dsp:txBody>
      <dsp:txXfrm>
        <a:off x="978690" y="2880508"/>
        <a:ext cx="4008173" cy="1147782"/>
      </dsp:txXfrm>
    </dsp:sp>
    <dsp:sp modelId="{BFD5FDCC-8F36-4BED-BABF-CA27AA02A271}">
      <dsp:nvSpPr>
        <dsp:cNvPr id="0" name=""/>
        <dsp:cNvSpPr/>
      </dsp:nvSpPr>
      <dsp:spPr>
        <a:xfrm>
          <a:off x="4551082" y="924560"/>
          <a:ext cx="792480" cy="792480"/>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4729390" y="924560"/>
        <a:ext cx="435864" cy="596341"/>
      </dsp:txXfrm>
    </dsp:sp>
    <dsp:sp modelId="{6DC5997C-99D2-4D6A-ACD3-DD9491DFBE66}">
      <dsp:nvSpPr>
        <dsp:cNvPr id="0" name=""/>
        <dsp:cNvSpPr/>
      </dsp:nvSpPr>
      <dsp:spPr>
        <a:xfrm>
          <a:off x="5022573" y="2338832"/>
          <a:ext cx="792480" cy="792480"/>
        </a:xfrm>
        <a:prstGeom prst="downArrow">
          <a:avLst>
            <a:gd name="adj1" fmla="val 55000"/>
            <a:gd name="adj2" fmla="val 45000"/>
          </a:avLst>
        </a:prstGeom>
        <a:solidFill>
          <a:schemeClr val="accent3">
            <a:tint val="40000"/>
            <a:alpha val="90000"/>
            <a:hueOff val="1249182"/>
            <a:satOff val="4087"/>
            <a:lumOff val="1464"/>
            <a:alphaOff val="0"/>
          </a:schemeClr>
        </a:solidFill>
        <a:ln w="9525" cap="flat" cmpd="sng" algn="ctr">
          <a:solidFill>
            <a:schemeClr val="accent3">
              <a:tint val="40000"/>
              <a:alpha val="90000"/>
              <a:hueOff val="1249182"/>
              <a:satOff val="4087"/>
              <a:lumOff val="1464"/>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5200881" y="2338832"/>
        <a:ext cx="435864" cy="5963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1C705C-F6BC-4AE5-A6ED-C73441DB0A08}">
      <dsp:nvSpPr>
        <dsp:cNvPr id="0" name=""/>
        <dsp:cNvSpPr/>
      </dsp:nvSpPr>
      <dsp:spPr>
        <a:xfrm>
          <a:off x="0" y="3848500"/>
          <a:ext cx="7290197" cy="126316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a:t>17-бөлім. </a:t>
          </a:r>
          <a:r>
            <a:rPr lang="en-US" sz="1800" kern="1200"/>
            <a:t>Nocardioforms. </a:t>
          </a:r>
          <a:r>
            <a:rPr lang="ru-RU" sz="1800" kern="1200"/>
            <a:t>Тоғыз туыс:</a:t>
          </a:r>
          <a:r>
            <a:rPr lang="en-US" sz="1800" kern="1200"/>
            <a:t>Nocardia, Pseudococcus, Pseudonocardia </a:t>
          </a:r>
          <a:r>
            <a:rPr lang="ru-RU" sz="1800" kern="1200"/>
            <a:t>және т.б.</a:t>
          </a:r>
          <a:endParaRPr lang="en-US" sz="1800" kern="1200"/>
        </a:p>
      </dsp:txBody>
      <dsp:txXfrm>
        <a:off x="0" y="3848500"/>
        <a:ext cx="7290197" cy="1263163"/>
      </dsp:txXfrm>
    </dsp:sp>
    <dsp:sp modelId="{D0B1C6F2-A3F0-401D-9886-12EF4EAA52E4}">
      <dsp:nvSpPr>
        <dsp:cNvPr id="0" name=""/>
        <dsp:cNvSpPr/>
      </dsp:nvSpPr>
      <dsp:spPr>
        <a:xfrm rot="10800000">
          <a:off x="0" y="1924702"/>
          <a:ext cx="7290197" cy="1942745"/>
        </a:xfrm>
        <a:prstGeom prst="upArrowCallou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a:t>16-бөлім. </a:t>
          </a:r>
          <a:r>
            <a:rPr lang="en-US" sz="1800" kern="1200"/>
            <a:t>Mycobacteria. </a:t>
          </a:r>
          <a:r>
            <a:rPr lang="ru-RU" sz="1800" kern="1200"/>
            <a:t>Бір туыс, </a:t>
          </a:r>
          <a:r>
            <a:rPr lang="en-US" sz="1800" kern="1200"/>
            <a:t>Mycobacterio</a:t>
          </a:r>
          <a:r>
            <a:rPr lang="ru-RU" sz="1800" kern="1200"/>
            <a:t>с</a:t>
          </a:r>
          <a:r>
            <a:rPr lang="en-US" sz="1800" kern="1200"/>
            <a:t>eae. </a:t>
          </a:r>
          <a:r>
            <a:rPr lang="ru-RU" sz="1800" kern="1200"/>
            <a:t>Туыстың бір туысы бар,</a:t>
          </a:r>
          <a:r>
            <a:rPr lang="en-US" sz="1800" kern="1200"/>
            <a:t>Mycobacterium, </a:t>
          </a:r>
          <a:r>
            <a:rPr lang="ru-RU" sz="1800" kern="1200"/>
            <a:t>оның құрамында 49 түр бар: </a:t>
          </a:r>
          <a:r>
            <a:rPr lang="en-US" sz="1800" kern="1200"/>
            <a:t>Myc. tuberculosis,</a:t>
          </a:r>
          <a:r>
            <a:rPr lang="kk-KZ" sz="1800" kern="1200"/>
            <a:t> </a:t>
          </a:r>
          <a:r>
            <a:rPr lang="en-US" sz="1800" kern="1200"/>
            <a:t>Myc. bovis, Myc. avium, Myc. paratuberculosis, Myc.lepra </a:t>
          </a:r>
          <a:r>
            <a:rPr lang="ru-RU" sz="1800" kern="1200"/>
            <a:t>және т.б.</a:t>
          </a:r>
          <a:endParaRPr lang="en-US" sz="1800" kern="1200"/>
        </a:p>
      </dsp:txBody>
      <dsp:txXfrm rot="10800000">
        <a:off x="0" y="1924702"/>
        <a:ext cx="7290197" cy="1262337"/>
      </dsp:txXfrm>
    </dsp:sp>
    <dsp:sp modelId="{9AE7B331-D51E-4D2F-8B4E-CA59B41E8EB9}">
      <dsp:nvSpPr>
        <dsp:cNvPr id="0" name=""/>
        <dsp:cNvSpPr/>
      </dsp:nvSpPr>
      <dsp:spPr>
        <a:xfrm rot="10800000">
          <a:off x="0" y="903"/>
          <a:ext cx="7290197" cy="1942745"/>
        </a:xfrm>
        <a:prstGeom prst="upArrowCallou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a:t>15-бөлім. Спора түзбейтін жасушаішілік грам-оң таяқшалар. 21 туыс:</a:t>
          </a:r>
          <a:r>
            <a:rPr lang="en-US" sz="1800" kern="1200"/>
            <a:t>Corynebacterium, Mycobacterium, Propionibacterium,Eubacterium, Asotobacterium,Bifidobacterium,Actinomices </a:t>
          </a:r>
          <a:r>
            <a:rPr lang="ru-RU" sz="1800" kern="1200"/>
            <a:t>және т.б.</a:t>
          </a:r>
          <a:endParaRPr lang="en-US" sz="1800" kern="1200"/>
        </a:p>
      </dsp:txBody>
      <dsp:txXfrm rot="10800000">
        <a:off x="0" y="903"/>
        <a:ext cx="7290197" cy="12623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90B1A4-9579-40C2-A247-773CC1E19D06}">
      <dsp:nvSpPr>
        <dsp:cNvPr id="0" name=""/>
        <dsp:cNvSpPr/>
      </dsp:nvSpPr>
      <dsp:spPr>
        <a:xfrm rot="16200000">
          <a:off x="-1785225" y="1788252"/>
          <a:ext cx="5286412" cy="1709907"/>
        </a:xfrm>
        <a:prstGeom prst="flowChartManualOperation">
          <a:avLst/>
        </a:prstGeom>
        <a:gradFill rotWithShape="0">
          <a:gsLst>
            <a:gs pos="0">
              <a:schemeClr val="accent1">
                <a:hueOff val="0"/>
                <a:satOff val="0"/>
                <a:lumOff val="0"/>
                <a:alphaOff val="0"/>
                <a:tint val="83000"/>
                <a:satMod val="100000"/>
                <a:lumMod val="100000"/>
              </a:schemeClr>
            </a:gs>
            <a:gs pos="100000">
              <a:schemeClr val="accen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itchFamily="18" charset="0"/>
              <a:cs typeface="Times New Roman" pitchFamily="18" charset="0"/>
            </a:rPr>
            <a:t>Микроорганизмдердің клеткалық құрылымының ең қарапайым типі – </a:t>
          </a:r>
          <a:r>
            <a:rPr lang="kk-KZ" sz="1600" b="1" i="1" kern="1200" dirty="0">
              <a:solidFill>
                <a:srgbClr val="FF0000"/>
              </a:solidFill>
              <a:latin typeface="Times New Roman" pitchFamily="18" charset="0"/>
              <a:cs typeface="Times New Roman" pitchFamily="18" charset="0"/>
            </a:rPr>
            <a:t>бір клеткалы</a:t>
          </a:r>
          <a:r>
            <a:rPr lang="kk-KZ" sz="1600" b="1" kern="1200" dirty="0">
              <a:solidFill>
                <a:srgbClr val="FF0000"/>
              </a:solidFill>
              <a:latin typeface="Times New Roman" pitchFamily="18" charset="0"/>
              <a:cs typeface="Times New Roman" pitchFamily="18" charset="0"/>
            </a:rPr>
            <a:t>. </a:t>
          </a:r>
          <a:r>
            <a:rPr lang="kk-KZ" sz="1600" kern="1200" dirty="0">
              <a:latin typeface="Times New Roman" pitchFamily="18" charset="0"/>
              <a:cs typeface="Times New Roman" pitchFamily="18" charset="0"/>
            </a:rPr>
            <a:t>Бір клеткалы микроорганизмдер көлемі өте шағын. Бактериялар,  қарапайымдар,  ашытқылар арасында бір клеткалылар жиі кездеседі. </a:t>
          </a:r>
          <a:endParaRPr lang="ru-RU" sz="1600" kern="1200" dirty="0">
            <a:latin typeface="Times New Roman" pitchFamily="18" charset="0"/>
            <a:cs typeface="Times New Roman" pitchFamily="18" charset="0"/>
          </a:endParaRPr>
        </a:p>
      </dsp:txBody>
      <dsp:txXfrm rot="5400000">
        <a:off x="3027" y="1057282"/>
        <a:ext cx="1709907" cy="3171848"/>
      </dsp:txXfrm>
    </dsp:sp>
    <dsp:sp modelId="{421D71B6-873D-4049-902F-6E8A3D946BB4}">
      <dsp:nvSpPr>
        <dsp:cNvPr id="0" name=""/>
        <dsp:cNvSpPr/>
      </dsp:nvSpPr>
      <dsp:spPr>
        <a:xfrm rot="16200000">
          <a:off x="301246" y="1539930"/>
          <a:ext cx="5286412" cy="2206550"/>
        </a:xfrm>
        <a:prstGeom prst="flowChartManualOperation">
          <a:avLst/>
        </a:prstGeom>
        <a:gradFill rotWithShape="0">
          <a:gsLst>
            <a:gs pos="0">
              <a:schemeClr val="accent1">
                <a:hueOff val="0"/>
                <a:satOff val="0"/>
                <a:lumOff val="0"/>
                <a:alphaOff val="0"/>
                <a:tint val="83000"/>
                <a:satMod val="100000"/>
                <a:lumMod val="100000"/>
              </a:schemeClr>
            </a:gs>
            <a:gs pos="100000">
              <a:schemeClr val="accen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kk-KZ" sz="1600" b="1" i="1" kern="1200" dirty="0">
              <a:solidFill>
                <a:srgbClr val="FF0000"/>
              </a:solidFill>
              <a:latin typeface="Times New Roman" pitchFamily="18" charset="0"/>
              <a:cs typeface="Times New Roman" pitchFamily="18" charset="0"/>
            </a:rPr>
            <a:t>Көпклеткалы</a:t>
          </a:r>
          <a:r>
            <a:rPr lang="kk-KZ" sz="1600" i="1" kern="1200" dirty="0">
              <a:latin typeface="Times New Roman" pitchFamily="18" charset="0"/>
              <a:cs typeface="Times New Roman" pitchFamily="18" charset="0"/>
            </a:rPr>
            <a:t> </a:t>
          </a:r>
          <a:r>
            <a:rPr lang="kk-KZ" sz="1600" kern="1200" dirty="0">
              <a:latin typeface="Times New Roman" pitchFamily="18" charset="0"/>
              <a:cs typeface="Times New Roman" pitchFamily="18" charset="0"/>
            </a:rPr>
            <a:t>– клеткалық құрылымның күрделі типі. Көпклеткалы организмдер бір клеткадан түзіледі,  бірақ ересек күйінде көп клеткадан тұрады және орналасу реті әртүрлі болады. Жануарлар,  өсімдіктер және кейбір микроорганизмдер көпклеткалы құрылымға ие.</a:t>
          </a:r>
          <a:endParaRPr lang="ru-RU" sz="1600" kern="1200" dirty="0">
            <a:latin typeface="Times New Roman" pitchFamily="18" charset="0"/>
            <a:cs typeface="Times New Roman" pitchFamily="18" charset="0"/>
          </a:endParaRPr>
        </a:p>
      </dsp:txBody>
      <dsp:txXfrm rot="5400000">
        <a:off x="1841177" y="1057281"/>
        <a:ext cx="2206550" cy="3171848"/>
      </dsp:txXfrm>
    </dsp:sp>
    <dsp:sp modelId="{29132931-AD56-44A0-B60A-A97CACEF4820}">
      <dsp:nvSpPr>
        <dsp:cNvPr id="0" name=""/>
        <dsp:cNvSpPr/>
      </dsp:nvSpPr>
      <dsp:spPr>
        <a:xfrm rot="16200000">
          <a:off x="2596156" y="1579814"/>
          <a:ext cx="5286412" cy="2126783"/>
        </a:xfrm>
        <a:prstGeom prst="flowChartManualOperation">
          <a:avLst/>
        </a:prstGeom>
        <a:gradFill rotWithShape="0">
          <a:gsLst>
            <a:gs pos="0">
              <a:schemeClr val="accent1">
                <a:hueOff val="0"/>
                <a:satOff val="0"/>
                <a:lumOff val="0"/>
                <a:alphaOff val="0"/>
                <a:tint val="83000"/>
                <a:satMod val="100000"/>
                <a:lumMod val="100000"/>
              </a:schemeClr>
            </a:gs>
            <a:gs pos="100000">
              <a:schemeClr val="accen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itchFamily="18" charset="0"/>
              <a:cs typeface="Times New Roman" pitchFamily="18" charset="0"/>
            </a:rPr>
            <a:t> Кейбір микроорганизмдердің биологиялық құрылымы </a:t>
          </a:r>
          <a:r>
            <a:rPr lang="kk-KZ" sz="1600" b="1" kern="1200" dirty="0">
              <a:solidFill>
                <a:srgbClr val="FF0000"/>
              </a:solidFill>
              <a:latin typeface="Times New Roman" pitchFamily="18" charset="0"/>
              <a:cs typeface="Times New Roman" pitchFamily="18" charset="0"/>
            </a:rPr>
            <a:t>көпядролы</a:t>
          </a:r>
          <a:r>
            <a:rPr lang="kk-KZ" sz="1600" kern="1200" dirty="0">
              <a:solidFill>
                <a:srgbClr val="FF0000"/>
              </a:solidFill>
              <a:latin typeface="Times New Roman" pitchFamily="18" charset="0"/>
              <a:cs typeface="Times New Roman" pitchFamily="18" charset="0"/>
            </a:rPr>
            <a:t> </a:t>
          </a:r>
          <a:r>
            <a:rPr lang="kk-KZ" sz="1600" kern="1200" dirty="0">
              <a:latin typeface="Times New Roman" pitchFamily="18" charset="0"/>
              <a:cs typeface="Times New Roman" pitchFamily="18" charset="0"/>
            </a:rPr>
            <a:t>құрылымды болып келеді. Ондай микроорганизмдер </a:t>
          </a:r>
          <a:r>
            <a:rPr lang="kk-KZ" sz="1600" b="1" i="1" kern="1200" dirty="0">
              <a:solidFill>
                <a:srgbClr val="FF0000"/>
              </a:solidFill>
              <a:latin typeface="Times New Roman" pitchFamily="18" charset="0"/>
              <a:cs typeface="Times New Roman" pitchFamily="18" charset="0"/>
            </a:rPr>
            <a:t>ценоциттілер</a:t>
          </a:r>
          <a:r>
            <a:rPr lang="kk-KZ" sz="1600" kern="1200" dirty="0">
              <a:latin typeface="Times New Roman" pitchFamily="18" charset="0"/>
              <a:cs typeface="Times New Roman" pitchFamily="18" charset="0"/>
            </a:rPr>
            <a:t> деп аталады. Олар өсу кезінде клеткалары бөлінбейді. Ондай ағзаларға көбінесе балдырлар және саңырауқұлақтар жатады. </a:t>
          </a:r>
          <a:endParaRPr lang="ru-RU" sz="1600" kern="1200" dirty="0">
            <a:latin typeface="Times New Roman" pitchFamily="18" charset="0"/>
            <a:cs typeface="Times New Roman" pitchFamily="18" charset="0"/>
          </a:endParaRPr>
        </a:p>
      </dsp:txBody>
      <dsp:txXfrm rot="5400000">
        <a:off x="4175970" y="1057282"/>
        <a:ext cx="2126783" cy="3171848"/>
      </dsp:txXfrm>
    </dsp:sp>
    <dsp:sp modelId="{3307301E-D762-4B3A-AB48-82A7BFE71A0B}">
      <dsp:nvSpPr>
        <dsp:cNvPr id="0" name=""/>
        <dsp:cNvSpPr/>
      </dsp:nvSpPr>
      <dsp:spPr>
        <a:xfrm rot="16200000">
          <a:off x="4642745" y="1788252"/>
          <a:ext cx="5286412" cy="1709907"/>
        </a:xfrm>
        <a:prstGeom prst="flowChartManualOperation">
          <a:avLst/>
        </a:prstGeom>
        <a:gradFill rotWithShape="0">
          <a:gsLst>
            <a:gs pos="0">
              <a:schemeClr val="accent1">
                <a:hueOff val="0"/>
                <a:satOff val="0"/>
                <a:lumOff val="0"/>
                <a:alphaOff val="0"/>
                <a:tint val="83000"/>
                <a:satMod val="100000"/>
                <a:lumMod val="100000"/>
              </a:schemeClr>
            </a:gs>
            <a:gs pos="100000">
              <a:schemeClr val="accen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itchFamily="18" charset="0"/>
              <a:cs typeface="Times New Roman" pitchFamily="18" charset="0"/>
            </a:rPr>
            <a:t>Клеткалардың екі типі бар: бірклеткалы,  көпклеткалы және ценоцитті құрылымға ие </a:t>
          </a:r>
          <a:r>
            <a:rPr lang="kk-KZ" sz="1600" b="1" kern="1200" dirty="0">
              <a:solidFill>
                <a:srgbClr val="FF0000"/>
              </a:solidFill>
              <a:latin typeface="Times New Roman" pitchFamily="18" charset="0"/>
              <a:cs typeface="Times New Roman" pitchFamily="18" charset="0"/>
            </a:rPr>
            <a:t>эукариоттар және прокариоттар (негізінен бірклеткалылар).</a:t>
          </a:r>
          <a:endParaRPr lang="ru-RU" sz="1600" kern="1200" dirty="0">
            <a:solidFill>
              <a:srgbClr val="FF0000"/>
            </a:solidFill>
            <a:latin typeface="Times New Roman" pitchFamily="18" charset="0"/>
            <a:cs typeface="Times New Roman" pitchFamily="18" charset="0"/>
          </a:endParaRPr>
        </a:p>
      </dsp:txBody>
      <dsp:txXfrm rot="5400000">
        <a:off x="6430997" y="1057282"/>
        <a:ext cx="1709907" cy="31718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A3F35-744E-4C0A-BCA8-E0131C07DC07}">
      <dsp:nvSpPr>
        <dsp:cNvPr id="0" name=""/>
        <dsp:cNvSpPr/>
      </dsp:nvSpPr>
      <dsp:spPr>
        <a:xfrm>
          <a:off x="0" y="600"/>
          <a:ext cx="4231481"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512D9B-256A-4F9B-AD09-5FD4DBFD9912}">
      <dsp:nvSpPr>
        <dsp:cNvPr id="0" name=""/>
        <dsp:cNvSpPr/>
      </dsp:nvSpPr>
      <dsp:spPr>
        <a:xfrm>
          <a:off x="0" y="600"/>
          <a:ext cx="4231481" cy="98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ru-KZ" sz="2100" kern="1200"/>
            <a:t>хитридиомицеттер</a:t>
          </a:r>
          <a:endParaRPr lang="en-US" sz="2100" kern="1200"/>
        </a:p>
      </dsp:txBody>
      <dsp:txXfrm>
        <a:off x="0" y="600"/>
        <a:ext cx="4231481" cy="984009"/>
      </dsp:txXfrm>
    </dsp:sp>
    <dsp:sp modelId="{5FF75378-B049-4372-AB32-40552AFB1F0F}">
      <dsp:nvSpPr>
        <dsp:cNvPr id="0" name=""/>
        <dsp:cNvSpPr/>
      </dsp:nvSpPr>
      <dsp:spPr>
        <a:xfrm>
          <a:off x="0" y="984610"/>
          <a:ext cx="4231481" cy="0"/>
        </a:xfrm>
        <a:prstGeom prst="line">
          <a:avLst/>
        </a:prstGeom>
        <a:solidFill>
          <a:schemeClr val="accent2">
            <a:hueOff val="9759"/>
            <a:satOff val="-6719"/>
            <a:lumOff val="-1716"/>
            <a:alphaOff val="0"/>
          </a:schemeClr>
        </a:solidFill>
        <a:ln w="15875" cap="flat" cmpd="sng" algn="ctr">
          <a:solidFill>
            <a:schemeClr val="accent2">
              <a:hueOff val="9759"/>
              <a:satOff val="-6719"/>
              <a:lumOff val="-171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B4591C-AA86-430B-834D-A1569CA1D49D}">
      <dsp:nvSpPr>
        <dsp:cNvPr id="0" name=""/>
        <dsp:cNvSpPr/>
      </dsp:nvSpPr>
      <dsp:spPr>
        <a:xfrm>
          <a:off x="0" y="984610"/>
          <a:ext cx="4231481" cy="98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ru-KZ" sz="2100" kern="1200" dirty="0" err="1"/>
            <a:t>оомицеттер</a:t>
          </a:r>
          <a:endParaRPr lang="en-US" sz="2100" kern="1200" dirty="0"/>
        </a:p>
      </dsp:txBody>
      <dsp:txXfrm>
        <a:off x="0" y="984610"/>
        <a:ext cx="4231481" cy="984009"/>
      </dsp:txXfrm>
    </dsp:sp>
    <dsp:sp modelId="{8A2F69BE-F0EB-4E72-B952-EB11465FDE2C}">
      <dsp:nvSpPr>
        <dsp:cNvPr id="0" name=""/>
        <dsp:cNvSpPr/>
      </dsp:nvSpPr>
      <dsp:spPr>
        <a:xfrm>
          <a:off x="0" y="1968620"/>
          <a:ext cx="4231481"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968129-933F-4CCD-82E9-FEBEBC36DCDF}">
      <dsp:nvSpPr>
        <dsp:cNvPr id="0" name=""/>
        <dsp:cNvSpPr/>
      </dsp:nvSpPr>
      <dsp:spPr>
        <a:xfrm>
          <a:off x="0" y="1968620"/>
          <a:ext cx="4231481" cy="98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ru-KZ" sz="2100" kern="1200" dirty="0" err="1"/>
            <a:t>зигомицеттер</a:t>
          </a:r>
          <a:r>
            <a:rPr lang="ru-KZ" sz="2100" kern="1200" dirty="0"/>
            <a:t> </a:t>
          </a:r>
          <a:endParaRPr lang="en-US" sz="2100" kern="1200" dirty="0"/>
        </a:p>
      </dsp:txBody>
      <dsp:txXfrm>
        <a:off x="0" y="1968620"/>
        <a:ext cx="4231481" cy="984009"/>
      </dsp:txXfrm>
    </dsp:sp>
    <dsp:sp modelId="{87B397EB-978F-48B5-9B43-9FED0842F261}">
      <dsp:nvSpPr>
        <dsp:cNvPr id="0" name=""/>
        <dsp:cNvSpPr/>
      </dsp:nvSpPr>
      <dsp:spPr>
        <a:xfrm>
          <a:off x="0" y="2952629"/>
          <a:ext cx="4231481" cy="0"/>
        </a:xfrm>
        <a:prstGeom prst="line">
          <a:avLst/>
        </a:prstGeom>
        <a:solidFill>
          <a:schemeClr val="accent2">
            <a:hueOff val="29278"/>
            <a:satOff val="-20157"/>
            <a:lumOff val="-5147"/>
            <a:alphaOff val="0"/>
          </a:schemeClr>
        </a:solidFill>
        <a:ln w="15875" cap="flat" cmpd="sng" algn="ctr">
          <a:solidFill>
            <a:schemeClr val="accent2">
              <a:hueOff val="29278"/>
              <a:satOff val="-20157"/>
              <a:lumOff val="-514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7EAC39-02B6-44DD-8062-4ED666E292EA}">
      <dsp:nvSpPr>
        <dsp:cNvPr id="0" name=""/>
        <dsp:cNvSpPr/>
      </dsp:nvSpPr>
      <dsp:spPr>
        <a:xfrm>
          <a:off x="0" y="2952629"/>
          <a:ext cx="4231481" cy="98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ru-KZ" sz="2100" kern="1200"/>
            <a:t>аскомицеттер немесе қалталы саңырауқұлақтар базидиомицеттер </a:t>
          </a:r>
          <a:endParaRPr lang="en-US" sz="2100" kern="1200"/>
        </a:p>
      </dsp:txBody>
      <dsp:txXfrm>
        <a:off x="0" y="2952629"/>
        <a:ext cx="4231481" cy="984009"/>
      </dsp:txXfrm>
    </dsp:sp>
    <dsp:sp modelId="{5EB850B4-16CB-4824-B7A9-56B5CC7C7EB1}">
      <dsp:nvSpPr>
        <dsp:cNvPr id="0" name=""/>
        <dsp:cNvSpPr/>
      </dsp:nvSpPr>
      <dsp:spPr>
        <a:xfrm>
          <a:off x="0" y="3936639"/>
          <a:ext cx="4231481"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6EA054-258F-4515-892D-850590CE64B5}">
      <dsp:nvSpPr>
        <dsp:cNvPr id="0" name=""/>
        <dsp:cNvSpPr/>
      </dsp:nvSpPr>
      <dsp:spPr>
        <a:xfrm>
          <a:off x="0" y="3936639"/>
          <a:ext cx="4231481" cy="98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ru-KZ" sz="2100" kern="1200"/>
            <a:t>дейтеромицеттер немесе жетілмеген</a:t>
          </a:r>
          <a:r>
            <a:rPr lang="ru-RU" sz="2100" kern="1200"/>
            <a:t> </a:t>
          </a:r>
          <a:r>
            <a:rPr lang="ru-KZ" sz="2100" kern="1200"/>
            <a:t>саңырауқұлақтар.</a:t>
          </a:r>
          <a:endParaRPr lang="en-US" sz="2100" kern="1200"/>
        </a:p>
      </dsp:txBody>
      <dsp:txXfrm>
        <a:off x="0" y="3936639"/>
        <a:ext cx="4231481" cy="98400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EA92F2-005B-4DFC-875B-CDA8AB02F0A5}">
      <dsp:nvSpPr>
        <dsp:cNvPr id="0" name=""/>
        <dsp:cNvSpPr/>
      </dsp:nvSpPr>
      <dsp:spPr>
        <a:xfrm>
          <a:off x="889" y="273906"/>
          <a:ext cx="7288275" cy="2222923"/>
        </a:xfrm>
        <a:prstGeom prst="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ru-RU" sz="2300" b="1" kern="1200" dirty="0" err="1"/>
            <a:t>Хитридиомицеттер</a:t>
          </a:r>
          <a:r>
            <a:rPr lang="ru-RU" sz="2300" b="1" kern="1200" dirty="0"/>
            <a:t>. </a:t>
          </a:r>
          <a:r>
            <a:rPr lang="ru-RU" sz="2300" kern="1200" dirty="0" err="1"/>
            <a:t>Қарапайым</a:t>
          </a:r>
          <a:r>
            <a:rPr lang="ru-RU" sz="2300" kern="1200" dirty="0"/>
            <a:t> </a:t>
          </a:r>
          <a:r>
            <a:rPr lang="ru-RU" sz="2300" kern="1200" dirty="0" err="1"/>
            <a:t>төменгі</a:t>
          </a:r>
          <a:r>
            <a:rPr lang="ru-RU" sz="2300" kern="1200" dirty="0"/>
            <a:t> </a:t>
          </a:r>
          <a:r>
            <a:rPr lang="ru-RU" sz="2300" kern="1200" dirty="0" err="1"/>
            <a:t>сатыдағы</a:t>
          </a:r>
          <a:r>
            <a:rPr lang="ru-RU" sz="2300" kern="1200" dirty="0"/>
            <a:t> </a:t>
          </a:r>
          <a:r>
            <a:rPr lang="ru-RU" sz="2300" kern="1200" dirty="0" err="1"/>
            <a:t>біржасушалы</a:t>
          </a:r>
          <a:r>
            <a:rPr lang="ru-RU" sz="2300" kern="1200" dirty="0"/>
            <a:t> </a:t>
          </a:r>
          <a:r>
            <a:rPr lang="ru-RU" sz="2300" kern="1200" dirty="0" err="1"/>
            <a:t>организмдер</a:t>
          </a:r>
          <a:r>
            <a:rPr lang="ru-RU" sz="2300" kern="1200" dirty="0"/>
            <a:t>. Мицелий </a:t>
          </a:r>
          <a:r>
            <a:rPr lang="ru-RU" sz="2300" kern="1200" dirty="0" err="1"/>
            <a:t>жоқ</a:t>
          </a:r>
          <a:r>
            <a:rPr lang="ru-RU" sz="2300" kern="1200" dirty="0"/>
            <a:t> </a:t>
          </a:r>
          <a:r>
            <a:rPr lang="ru-RU" sz="2300" kern="1200" dirty="0" err="1"/>
            <a:t>немесе</a:t>
          </a:r>
          <a:r>
            <a:rPr lang="ru-RU" sz="2300" kern="1200" dirty="0"/>
            <a:t> </a:t>
          </a:r>
          <a:r>
            <a:rPr lang="ru-RU" sz="2300" kern="1200" dirty="0" err="1"/>
            <a:t>рудиментті</a:t>
          </a:r>
          <a:r>
            <a:rPr lang="ru-RU" sz="2300" kern="1200" dirty="0"/>
            <a:t>. </a:t>
          </a:r>
          <a:r>
            <a:rPr lang="ru-RU" sz="2300" kern="1200" dirty="0" err="1"/>
            <a:t>Жасуша</a:t>
          </a:r>
          <a:r>
            <a:rPr lang="ru-RU" sz="2300" kern="1200" dirty="0"/>
            <a:t> </a:t>
          </a:r>
          <a:r>
            <a:rPr lang="ru-RU" sz="2300" kern="1200" dirty="0" err="1"/>
            <a:t>қабырғасында</a:t>
          </a:r>
          <a:r>
            <a:rPr lang="ru-RU" sz="2300" kern="1200" dirty="0"/>
            <a:t> хитин бар </a:t>
          </a:r>
          <a:r>
            <a:rPr lang="ru-RU" sz="2300" kern="1200" dirty="0" err="1"/>
            <a:t>және</a:t>
          </a:r>
          <a:r>
            <a:rPr lang="ru-RU" sz="2300" kern="1200" dirty="0"/>
            <a:t> целлюлоза </a:t>
          </a:r>
          <a:r>
            <a:rPr lang="ru-RU" sz="2300" kern="1200" dirty="0" err="1"/>
            <a:t>жо</a:t>
          </a:r>
          <a:r>
            <a:rPr lang="kk-KZ" sz="2300" kern="1200" dirty="0"/>
            <a:t>қ</a:t>
          </a:r>
          <a:r>
            <a:rPr lang="ru-RU" sz="2300" kern="1200" dirty="0"/>
            <a:t>. </a:t>
          </a:r>
          <a:r>
            <a:rPr lang="ru-RU" sz="2300" kern="1200" dirty="0" err="1"/>
            <a:t>Көбеюі</a:t>
          </a:r>
          <a:r>
            <a:rPr lang="ru-RU" sz="2300" kern="1200" dirty="0"/>
            <a:t> </a:t>
          </a:r>
          <a:r>
            <a:rPr lang="ru-RU" sz="2300" kern="1200" dirty="0" err="1"/>
            <a:t>жыныссыз</a:t>
          </a:r>
          <a:r>
            <a:rPr lang="ru-RU" sz="2300" kern="1200" dirty="0"/>
            <a:t> </a:t>
          </a:r>
          <a:r>
            <a:rPr lang="ru-RU" sz="2300" kern="1200" dirty="0" err="1"/>
            <a:t>және</a:t>
          </a:r>
          <a:r>
            <a:rPr lang="ru-RU" sz="2300" kern="1200" dirty="0"/>
            <a:t> </a:t>
          </a:r>
          <a:r>
            <a:rPr lang="ru-RU" sz="2300" kern="1200" dirty="0" err="1"/>
            <a:t>жыныстық</a:t>
          </a:r>
          <a:r>
            <a:rPr lang="ru-RU" sz="2300" kern="1200" dirty="0"/>
            <a:t>. </a:t>
          </a:r>
          <a:r>
            <a:rPr lang="ru-RU" sz="2300" kern="1200" dirty="0" err="1"/>
            <a:t>Олар</a:t>
          </a:r>
          <a:r>
            <a:rPr lang="ru-RU" sz="2300" kern="1200" dirty="0"/>
            <a:t> </a:t>
          </a:r>
          <a:r>
            <a:rPr lang="ru-RU" sz="2300" kern="1200" dirty="0" err="1"/>
            <a:t>негізінен</a:t>
          </a:r>
          <a:r>
            <a:rPr lang="ru-RU" sz="2300" kern="1200" dirty="0"/>
            <a:t> </a:t>
          </a:r>
          <a:r>
            <a:rPr lang="ru-RU" sz="2300" kern="1200" dirty="0" err="1"/>
            <a:t>сулы</a:t>
          </a:r>
          <a:r>
            <a:rPr lang="ru-RU" sz="2300" kern="1200" dirty="0"/>
            <a:t> </a:t>
          </a:r>
          <a:r>
            <a:rPr lang="ru-RU" sz="2300" kern="1200" dirty="0" err="1"/>
            <a:t>ортада</a:t>
          </a:r>
          <a:r>
            <a:rPr lang="ru-RU" sz="2300" kern="1200" dirty="0"/>
            <a:t> </a:t>
          </a:r>
          <a:r>
            <a:rPr lang="ru-RU" sz="2300" kern="1200" dirty="0" err="1"/>
            <a:t>тіршілік</a:t>
          </a:r>
          <a:r>
            <a:rPr lang="ru-RU" sz="2300" kern="1200" dirty="0"/>
            <a:t> </a:t>
          </a:r>
          <a:r>
            <a:rPr lang="ru-RU" sz="2300" kern="1200" dirty="0" err="1"/>
            <a:t>етеді</a:t>
          </a:r>
          <a:r>
            <a:rPr lang="ru-RU" sz="2300" kern="1200" dirty="0"/>
            <a:t>. </a:t>
          </a:r>
          <a:r>
            <a:rPr lang="ru-RU" sz="2300" kern="1200" dirty="0" err="1"/>
            <a:t>Кейбір</a:t>
          </a:r>
          <a:r>
            <a:rPr lang="ru-RU" sz="2300" kern="1200" dirty="0"/>
            <a:t> </a:t>
          </a:r>
          <a:r>
            <a:rPr lang="ru-RU" sz="2300" kern="1200" dirty="0" err="1"/>
            <a:t>түрлері</a:t>
          </a:r>
          <a:r>
            <a:rPr lang="ru-RU" sz="2300" kern="1200" dirty="0"/>
            <a:t> </a:t>
          </a:r>
          <a:r>
            <a:rPr lang="ru-RU" sz="2300" kern="1200" dirty="0" err="1"/>
            <a:t>ауылшаруашылық</a:t>
          </a:r>
          <a:r>
            <a:rPr lang="ru-RU" sz="2300" kern="1200" dirty="0"/>
            <a:t> </a:t>
          </a:r>
          <a:r>
            <a:rPr lang="ru-RU" sz="2300" kern="1200" dirty="0" err="1"/>
            <a:t>өсімдіктерінің</a:t>
          </a:r>
          <a:r>
            <a:rPr lang="ru-RU" sz="2300" kern="1200" dirty="0"/>
            <a:t> </a:t>
          </a:r>
          <a:r>
            <a:rPr lang="ru-RU" sz="2300" kern="1200" dirty="0" err="1"/>
            <a:t>ауруларын</a:t>
          </a:r>
          <a:r>
            <a:rPr lang="ru-RU" sz="2300" kern="1200" dirty="0"/>
            <a:t> </a:t>
          </a:r>
          <a:r>
            <a:rPr lang="ru-RU" sz="2300" kern="1200" dirty="0" err="1"/>
            <a:t>тудырады</a:t>
          </a:r>
          <a:r>
            <a:rPr lang="ru-RU" sz="2300" kern="1200" dirty="0"/>
            <a:t>.</a:t>
          </a:r>
          <a:endParaRPr lang="en-US" sz="2300" kern="1200" dirty="0"/>
        </a:p>
      </dsp:txBody>
      <dsp:txXfrm>
        <a:off x="889" y="273906"/>
        <a:ext cx="7288275" cy="2222923"/>
      </dsp:txXfrm>
    </dsp:sp>
    <dsp:sp modelId="{71F89D31-5E81-4B28-9778-29612F6AB4E9}">
      <dsp:nvSpPr>
        <dsp:cNvPr id="0" name=""/>
        <dsp:cNvSpPr/>
      </dsp:nvSpPr>
      <dsp:spPr>
        <a:xfrm>
          <a:off x="889" y="3407865"/>
          <a:ext cx="7288275" cy="2222923"/>
        </a:xfrm>
        <a:prstGeom prst="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ru-RU" sz="2300" b="1" kern="1200" dirty="0" err="1"/>
            <a:t>Оомицеттер</a:t>
          </a:r>
          <a:r>
            <a:rPr lang="ru-RU" sz="2300" b="1" kern="1200" dirty="0"/>
            <a:t>. </a:t>
          </a:r>
          <a:r>
            <a:rPr lang="ru-RU" sz="2300" kern="1200" dirty="0" err="1"/>
            <a:t>Біржасушалы</a:t>
          </a:r>
          <a:r>
            <a:rPr lang="ru-RU" sz="2300" kern="1200" dirty="0"/>
            <a:t> (</a:t>
          </a:r>
          <a:r>
            <a:rPr lang="ru-RU" sz="2300" kern="1200" dirty="0" err="1"/>
            <a:t>төменгі</a:t>
          </a:r>
          <a:r>
            <a:rPr lang="ru-RU" sz="2300" kern="1200" dirty="0"/>
            <a:t>) </a:t>
          </a:r>
          <a:r>
            <a:rPr lang="ru-RU" sz="2300" kern="1200" dirty="0" err="1"/>
            <a:t>мицельиалды</a:t>
          </a:r>
          <a:r>
            <a:rPr lang="ru-RU" sz="2300" kern="1200" dirty="0"/>
            <a:t> </a:t>
          </a:r>
          <a:r>
            <a:rPr lang="ru-RU" sz="2300" kern="1200" dirty="0" err="1"/>
            <a:t>саңырауқұлақтар</a:t>
          </a:r>
          <a:r>
            <a:rPr lang="ru-RU" sz="2300" kern="1200" dirty="0"/>
            <a:t>. Целлюлоза мен глюкан </a:t>
          </a:r>
          <a:r>
            <a:rPr lang="ru-RU" sz="2300" kern="1200" dirty="0" err="1"/>
            <a:t>қабырғаның</a:t>
          </a:r>
          <a:r>
            <a:rPr lang="ru-RU" sz="2300" kern="1200" dirty="0"/>
            <a:t> </a:t>
          </a:r>
          <a:r>
            <a:rPr lang="ru-RU" sz="2300" kern="1200" dirty="0" err="1"/>
            <a:t>қаңқа</a:t>
          </a:r>
          <a:r>
            <a:rPr lang="ru-RU" sz="2300" kern="1200" dirty="0"/>
            <a:t> </a:t>
          </a:r>
          <a:r>
            <a:rPr lang="ru-RU" sz="2300" kern="1200" dirty="0" err="1"/>
            <a:t>ретінде</a:t>
          </a:r>
          <a:r>
            <a:rPr lang="ru-RU" sz="2300" kern="1200" dirty="0"/>
            <a:t> </a:t>
          </a:r>
          <a:r>
            <a:rPr lang="ru-RU" sz="2300" kern="1200" dirty="0" err="1"/>
            <a:t>қызмет</a:t>
          </a:r>
          <a:r>
            <a:rPr lang="ru-RU" sz="2300" kern="1200" dirty="0"/>
            <a:t> </a:t>
          </a:r>
          <a:r>
            <a:rPr lang="ru-RU" sz="2300" kern="1200" dirty="0" err="1"/>
            <a:t>етеді</a:t>
          </a:r>
          <a:r>
            <a:rPr lang="ru-RU" sz="2300" kern="1200" dirty="0"/>
            <a:t>. </a:t>
          </a:r>
          <a:r>
            <a:rPr lang="ru-RU" sz="2300" kern="1200" dirty="0" err="1"/>
            <a:t>Көбеюі</a:t>
          </a:r>
          <a:r>
            <a:rPr lang="ru-RU" sz="2300" kern="1200" dirty="0"/>
            <a:t> </a:t>
          </a:r>
          <a:r>
            <a:rPr lang="ru-RU" sz="2300" kern="1200" dirty="0" err="1"/>
            <a:t>жыныссыз</a:t>
          </a:r>
          <a:r>
            <a:rPr lang="ru-RU" sz="2300" kern="1200" dirty="0"/>
            <a:t>. </a:t>
          </a:r>
          <a:r>
            <a:rPr lang="ru-RU" sz="2300" kern="1200" dirty="0" err="1"/>
            <a:t>Олар</a:t>
          </a:r>
          <a:r>
            <a:rPr lang="ru-RU" sz="2300" kern="1200" dirty="0"/>
            <a:t> </a:t>
          </a:r>
          <a:r>
            <a:rPr lang="ru-RU" sz="2300" kern="1200" dirty="0" err="1"/>
            <a:t>сулы</a:t>
          </a:r>
          <a:r>
            <a:rPr lang="ru-RU" sz="2300" kern="1200" dirty="0"/>
            <a:t> </a:t>
          </a:r>
          <a:r>
            <a:rPr lang="ru-RU" sz="2300" kern="1200" dirty="0" err="1"/>
            <a:t>орталарда</a:t>
          </a:r>
          <a:r>
            <a:rPr lang="ru-RU" sz="2300" kern="1200" dirty="0"/>
            <a:t> </a:t>
          </a:r>
          <a:r>
            <a:rPr lang="ru-RU" sz="2300" kern="1200" dirty="0" err="1"/>
            <a:t>тіршілік</a:t>
          </a:r>
          <a:r>
            <a:rPr lang="ru-RU" sz="2300" kern="1200" dirty="0"/>
            <a:t> </a:t>
          </a:r>
          <a:r>
            <a:rPr lang="ru-RU" sz="2300" kern="1200" dirty="0" err="1"/>
            <a:t>етеді</a:t>
          </a:r>
          <a:r>
            <a:rPr lang="ru-RU" sz="2300" kern="1200" dirty="0"/>
            <a:t>; </a:t>
          </a:r>
          <a:r>
            <a:rPr lang="ru-RU" sz="2300" kern="1200" dirty="0" err="1"/>
            <a:t>құрлықтық</a:t>
          </a:r>
          <a:r>
            <a:rPr lang="ru-RU" sz="2300" kern="1200" dirty="0"/>
            <a:t> </a:t>
          </a:r>
          <a:r>
            <a:rPr lang="ru-RU" sz="2300" kern="1200" dirty="0" err="1"/>
            <a:t>формалар</a:t>
          </a:r>
          <a:r>
            <a:rPr lang="ru-RU" sz="2300" kern="1200" dirty="0"/>
            <a:t> </a:t>
          </a:r>
          <a:r>
            <a:rPr lang="ru-RU" sz="2300" kern="1200" dirty="0" err="1"/>
            <a:t>жоғары</a:t>
          </a:r>
          <a:r>
            <a:rPr lang="ru-RU" sz="2300" kern="1200" dirty="0"/>
            <a:t> </a:t>
          </a:r>
          <a:r>
            <a:rPr lang="ru-RU" sz="2300" kern="1200" dirty="0" err="1"/>
            <a:t>сатыдағы</a:t>
          </a:r>
          <a:r>
            <a:rPr lang="ru-RU" sz="2300" kern="1200" dirty="0"/>
            <a:t> </a:t>
          </a:r>
          <a:r>
            <a:rPr lang="ru-RU" sz="2300" kern="1200" dirty="0" err="1"/>
            <a:t>өсімдіктердің</a:t>
          </a:r>
          <a:r>
            <a:rPr lang="ru-RU" sz="2300" kern="1200" dirty="0"/>
            <a:t> </a:t>
          </a:r>
          <a:r>
            <a:rPr lang="ru-RU" sz="2300" kern="1200" dirty="0" err="1"/>
            <a:t>паразиттері</a:t>
          </a:r>
          <a:r>
            <a:rPr lang="ru-RU" sz="2300" kern="1200" dirty="0"/>
            <a:t> </a:t>
          </a:r>
          <a:r>
            <a:rPr lang="ru-RU" sz="2300" kern="1200" dirty="0" err="1"/>
            <a:t>болып</a:t>
          </a:r>
          <a:r>
            <a:rPr lang="ru-RU" sz="2300" kern="1200" dirty="0"/>
            <a:t> </a:t>
          </a:r>
          <a:r>
            <a:rPr lang="ru-RU" sz="2300" kern="1200" dirty="0" err="1"/>
            <a:t>табылады</a:t>
          </a:r>
          <a:r>
            <a:rPr lang="ru-RU" sz="2300" kern="1200" dirty="0"/>
            <a:t>.</a:t>
          </a:r>
          <a:endParaRPr lang="en-US" sz="2300" kern="1200" dirty="0"/>
        </a:p>
      </dsp:txBody>
      <dsp:txXfrm>
        <a:off x="889" y="3407865"/>
        <a:ext cx="7288275" cy="222292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430DF7-A496-4F15-9A21-0B324A21182C}">
      <dsp:nvSpPr>
        <dsp:cNvPr id="0" name=""/>
        <dsp:cNvSpPr/>
      </dsp:nvSpPr>
      <dsp:spPr>
        <a:xfrm>
          <a:off x="0" y="2427927"/>
          <a:ext cx="7290197" cy="159298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ru-RU" sz="1400" kern="1200"/>
            <a:t>Аскомицеттер табиғатта кең таралған, шамамен 30 000 түрі белгілі. Олар топырақта, органикалық субстраттарда, жемде және тағам өнімдерінде мекендейді, бұл олардың бұзылуына әкеледі. Олар өсімдіктер мен жануарларда паразиттік өмір сүреді, целлюлозаны бұзады. Уытты түрлер микотоксикоздарды тудыруы мүмкін. Олар антибиотиктерді, алкалоидтарды, өсу факторларын (гиббереллиндерді) және ферменттерді өндіруші ретінде қолданылады. Морельдер мен трюфельдер сияқты кейбір жеуге жарамды саңырауқұлақтар аскомицеттерге жатады.</a:t>
          </a:r>
          <a:endParaRPr lang="en-US" sz="1400" kern="1200"/>
        </a:p>
      </dsp:txBody>
      <dsp:txXfrm>
        <a:off x="0" y="2427927"/>
        <a:ext cx="7290197" cy="1592983"/>
      </dsp:txXfrm>
    </dsp:sp>
    <dsp:sp modelId="{70641806-7D9E-4AAE-AC0F-CF26D864C097}">
      <dsp:nvSpPr>
        <dsp:cNvPr id="0" name=""/>
        <dsp:cNvSpPr/>
      </dsp:nvSpPr>
      <dsp:spPr>
        <a:xfrm rot="10800000">
          <a:off x="0" y="1813"/>
          <a:ext cx="7290197" cy="2450008"/>
        </a:xfrm>
        <a:prstGeom prst="upArrowCallou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ru-RU" sz="1400" kern="1200"/>
            <a:t>Көбеюі вегетативті, жыныссыз (конидиялар арқылы) және жыныстық (аскомицет сатысы) болып табылады. Жыныстық процесс асцилердің немесе қапшықтардың пайда болуына әкеледі, олардың ішінде көбею жасушаларының (гаметалар) ядролары біріккеннен кейін аскопоралар пайда болады - әдетте бір аскуста сегіз болады.</a:t>
          </a:r>
          <a:endParaRPr lang="en-US" sz="1400" kern="1200"/>
        </a:p>
      </dsp:txBody>
      <dsp:txXfrm rot="10800000">
        <a:off x="0" y="1813"/>
        <a:ext cx="7290197" cy="1591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CD8474-044B-4953-A55B-5230666D4E4C}">
      <dsp:nvSpPr>
        <dsp:cNvPr id="0" name=""/>
        <dsp:cNvSpPr/>
      </dsp:nvSpPr>
      <dsp:spPr>
        <a:xfrm>
          <a:off x="887877" y="297607"/>
          <a:ext cx="7177126" cy="4999809"/>
        </a:xfrm>
        <a:prstGeom prst="pie">
          <a:avLst>
            <a:gd name="adj1" fmla="val 16200000"/>
            <a:gd name="adj2" fmla="val 18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k-KZ" sz="1200" kern="1200" dirty="0">
              <a:solidFill>
                <a:schemeClr val="tx1"/>
              </a:solidFill>
              <a:latin typeface="Times New Roman" pitchFamily="18" charset="0"/>
              <a:cs typeface="Times New Roman" pitchFamily="18" charset="0"/>
            </a:rPr>
            <a:t>1886ж неміс ғалымы Геккель микроорганизмдерді үшінші патшалық (қарапайымдар) ретінде қарастыруды ұсынды. Қазіргі кезде микроорганизмдер үш патшалыққа бөлінеді</a:t>
          </a:r>
          <a:r>
            <a:rPr lang="ru-RU" sz="1200" kern="1200" dirty="0">
              <a:solidFill>
                <a:schemeClr val="tx1"/>
              </a:solidFill>
              <a:latin typeface="Times New Roman" pitchFamily="18" charset="0"/>
              <a:cs typeface="Times New Roman" pitchFamily="18" charset="0"/>
            </a:rPr>
            <a:t>:</a:t>
          </a:r>
          <a:endParaRPr lang="ru-RU" sz="1200" kern="1200" dirty="0"/>
        </a:p>
      </dsp:txBody>
      <dsp:txXfrm>
        <a:off x="4670394" y="1357091"/>
        <a:ext cx="2563259" cy="1488038"/>
      </dsp:txXfrm>
    </dsp:sp>
    <dsp:sp modelId="{E5952C64-1700-43B8-AC95-38DF27FAF5A0}">
      <dsp:nvSpPr>
        <dsp:cNvPr id="0" name=""/>
        <dsp:cNvSpPr/>
      </dsp:nvSpPr>
      <dsp:spPr>
        <a:xfrm>
          <a:off x="1374482" y="238081"/>
          <a:ext cx="5997971" cy="5475991"/>
        </a:xfrm>
        <a:prstGeom prst="pie">
          <a:avLst>
            <a:gd name="adj1" fmla="val 1800000"/>
            <a:gd name="adj2" fmla="val 90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kk-KZ" sz="1100" b="1" kern="1200" dirty="0">
              <a:solidFill>
                <a:srgbClr val="FF0000"/>
              </a:solidFill>
              <a:latin typeface="Times New Roman" pitchFamily="18" charset="0"/>
              <a:cs typeface="Times New Roman" pitchFamily="18" charset="0"/>
            </a:rPr>
            <a:t>Procariotae - нағыз бактериялар,  рикетсиялар,  хламидиялар,  	микоплазмалар,  спирохеттер,  актиномицеттер жатады.Eucariotae - қарапайымдар мен саңырауқұлақтар жатады. </a:t>
          </a:r>
          <a:r>
            <a:rPr lang="en-US" sz="1100" b="1" kern="1200" dirty="0" err="1">
              <a:solidFill>
                <a:srgbClr val="FF0000"/>
              </a:solidFill>
              <a:latin typeface="Times New Roman" pitchFamily="18" charset="0"/>
              <a:cs typeface="Times New Roman" pitchFamily="18" charset="0"/>
            </a:rPr>
            <a:t>Vira</a:t>
          </a:r>
          <a:r>
            <a:rPr lang="en-US" sz="1100" b="1" kern="1200" dirty="0">
              <a:solidFill>
                <a:srgbClr val="FF0000"/>
              </a:solidFill>
              <a:latin typeface="Times New Roman" pitchFamily="18" charset="0"/>
              <a:cs typeface="Times New Roman" pitchFamily="18" charset="0"/>
            </a:rPr>
            <a:t>-</a:t>
          </a:r>
          <a:r>
            <a:rPr lang="kk-KZ" sz="1100" b="1" kern="1200" dirty="0">
              <a:solidFill>
                <a:srgbClr val="FF0000"/>
              </a:solidFill>
              <a:latin typeface="Times New Roman" pitchFamily="18" charset="0"/>
              <a:cs typeface="Times New Roman" pitchFamily="18" charset="0"/>
            </a:rPr>
            <a:t>оларға вирустар жатады.</a:t>
          </a:r>
          <a:r>
            <a:rPr lang="ru-RU" sz="1100" b="1" kern="1200" dirty="0">
              <a:solidFill>
                <a:srgbClr val="FF0000"/>
              </a:solidFill>
              <a:latin typeface="Times New Roman" pitchFamily="18" charset="0"/>
              <a:cs typeface="Times New Roman" pitchFamily="18" charset="0"/>
            </a:rPr>
            <a:t> </a:t>
          </a:r>
          <a:endParaRPr lang="ru-RU" sz="1100" kern="1200" dirty="0"/>
        </a:p>
      </dsp:txBody>
      <dsp:txXfrm>
        <a:off x="2802571" y="3790956"/>
        <a:ext cx="3213198" cy="1434188"/>
      </dsp:txXfrm>
    </dsp:sp>
    <dsp:sp modelId="{FA752374-2B82-4A62-B424-A3F3A85AA7D2}">
      <dsp:nvSpPr>
        <dsp:cNvPr id="0" name=""/>
        <dsp:cNvSpPr/>
      </dsp:nvSpPr>
      <dsp:spPr>
        <a:xfrm>
          <a:off x="578962" y="297607"/>
          <a:ext cx="7383068" cy="4999809"/>
        </a:xfrm>
        <a:prstGeom prst="pie">
          <a:avLst>
            <a:gd name="adj1" fmla="val 90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kk-KZ" sz="1000" kern="1200" dirty="0">
              <a:solidFill>
                <a:schemeClr val="tx1"/>
              </a:solidFill>
              <a:latin typeface="Times New Roman" pitchFamily="18" charset="0"/>
              <a:cs typeface="Times New Roman" pitchFamily="18" charset="0"/>
            </a:rPr>
            <a:t>Микроорганизмдермен жүмыс істеуді оңтайландыру үшін,  оларды </a:t>
          </a:r>
          <a:r>
            <a:rPr lang="kk-KZ" sz="1000" i="1" kern="1200" dirty="0">
              <a:solidFill>
                <a:schemeClr val="tx1"/>
              </a:solidFill>
              <a:latin typeface="Times New Roman" pitchFamily="18" charset="0"/>
              <a:cs typeface="Times New Roman" pitchFamily="18" charset="0"/>
            </a:rPr>
            <a:t>классификациялау</a:t>
          </a:r>
          <a:r>
            <a:rPr lang="kk-KZ" sz="1000" kern="1200" dirty="0">
              <a:solidFill>
                <a:schemeClr val="tx1"/>
              </a:solidFill>
              <a:latin typeface="Times New Roman" pitchFamily="18" charset="0"/>
              <a:cs typeface="Times New Roman" pitchFamily="18" charset="0"/>
            </a:rPr>
            <a:t> қажеттілігі туындады. </a:t>
          </a:r>
          <a:r>
            <a:rPr lang="kk-KZ" sz="1000" b="1" kern="1200" dirty="0">
              <a:solidFill>
                <a:schemeClr val="tx1"/>
              </a:solidFill>
              <a:latin typeface="Times New Roman" pitchFamily="18" charset="0"/>
              <a:cs typeface="Times New Roman" pitchFamily="18" charset="0"/>
            </a:rPr>
            <a:t>Классификация деген белгілі бір биологиялық объектіні,  өзіне тән қасиеттеріне байланысты,  белгілі бір топқа (таксон) жатқызу. </a:t>
          </a:r>
          <a:r>
            <a:rPr lang="kk-KZ" sz="1000" kern="1200" dirty="0">
              <a:solidFill>
                <a:schemeClr val="tx1"/>
              </a:solidFill>
              <a:latin typeface="Times New Roman" pitchFamily="18" charset="0"/>
              <a:cs typeface="Times New Roman" pitchFamily="18" charset="0"/>
            </a:rPr>
            <a:t>Өздеріне тән қасиеттеріне байланысты жекелеген </a:t>
          </a:r>
          <a:r>
            <a:rPr lang="kk-KZ" sz="1000" b="1" kern="1200" dirty="0">
              <a:solidFill>
                <a:schemeClr val="tx1"/>
              </a:solidFill>
              <a:latin typeface="Times New Roman" pitchFamily="18" charset="0"/>
              <a:cs typeface="Times New Roman" pitchFamily="18" charset="0"/>
            </a:rPr>
            <a:t>топтар (таксондар</a:t>
          </a:r>
          <a:r>
            <a:rPr lang="kk-KZ" sz="1000" kern="1200" dirty="0">
              <a:solidFill>
                <a:schemeClr val="tx1"/>
              </a:solidFill>
              <a:latin typeface="Times New Roman" pitchFamily="18" charset="0"/>
              <a:cs typeface="Times New Roman" pitchFamily="18" charset="0"/>
            </a:rPr>
            <a:t>) бойынша тірі организмдердің қоршаған ортада таралуын зерттейтін және оларға атау беретін ғылым </a:t>
          </a:r>
          <a:r>
            <a:rPr lang="kk-KZ" sz="1000" i="1" kern="1200" dirty="0">
              <a:solidFill>
                <a:schemeClr val="tx1"/>
              </a:solidFill>
              <a:latin typeface="Times New Roman" pitchFamily="18" charset="0"/>
              <a:cs typeface="Times New Roman" pitchFamily="18" charset="0"/>
            </a:rPr>
            <a:t>систематика</a:t>
          </a:r>
          <a:r>
            <a:rPr lang="kk-KZ" sz="1000" kern="1200" dirty="0">
              <a:solidFill>
                <a:schemeClr val="tx1"/>
              </a:solidFill>
              <a:latin typeface="Times New Roman" pitchFamily="18" charset="0"/>
              <a:cs typeface="Times New Roman" pitchFamily="18" charset="0"/>
            </a:rPr>
            <a:t> деп аталады. Биологияның ерте даму кезеңдерінің өзінде-ақ ғалымдар екі патшалықты бөліп көрсеткен: өсімдіктер және жануарлар. </a:t>
          </a:r>
          <a:endParaRPr lang="ru-RU" sz="1000" kern="1200" dirty="0"/>
        </a:p>
      </dsp:txBody>
      <dsp:txXfrm>
        <a:off x="1434167" y="1357091"/>
        <a:ext cx="2636810" cy="1488038"/>
      </dsp:txXfrm>
    </dsp:sp>
    <dsp:sp modelId="{C26114C2-CE4A-4CC2-A2D4-ADB618D38009}">
      <dsp:nvSpPr>
        <dsp:cNvPr id="0" name=""/>
        <dsp:cNvSpPr/>
      </dsp:nvSpPr>
      <dsp:spPr>
        <a:xfrm>
          <a:off x="296988" y="-11904"/>
          <a:ext cx="8337224" cy="561883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9AA95E-A1E4-45AD-9201-E44D2B76009A}">
      <dsp:nvSpPr>
        <dsp:cNvPr id="0" name=""/>
        <dsp:cNvSpPr/>
      </dsp:nvSpPr>
      <dsp:spPr>
        <a:xfrm>
          <a:off x="552621" y="-153109"/>
          <a:ext cx="7633072" cy="6253986"/>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0619CF-8D15-4DC0-951F-693A41CAACBB}">
      <dsp:nvSpPr>
        <dsp:cNvPr id="0" name=""/>
        <dsp:cNvSpPr/>
      </dsp:nvSpPr>
      <dsp:spPr>
        <a:xfrm>
          <a:off x="25842" y="-11904"/>
          <a:ext cx="8463143" cy="561883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B2F90-8B0F-4F18-BF5D-1194DF0829AE}">
      <dsp:nvSpPr>
        <dsp:cNvPr id="0" name=""/>
        <dsp:cNvSpPr/>
      </dsp:nvSpPr>
      <dsp:spPr>
        <a:xfrm>
          <a:off x="0" y="107166"/>
          <a:ext cx="5143516" cy="5143516"/>
        </a:xfrm>
        <a:prstGeom prst="pie">
          <a:avLst>
            <a:gd name="adj1" fmla="val 5400000"/>
            <a:gd name="adj2" fmla="val 1620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53A858-62D7-4298-ADE6-C0F5E2606643}">
      <dsp:nvSpPr>
        <dsp:cNvPr id="0" name=""/>
        <dsp:cNvSpPr/>
      </dsp:nvSpPr>
      <dsp:spPr>
        <a:xfrm>
          <a:off x="2571758" y="107166"/>
          <a:ext cx="6000769" cy="5143516"/>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i="1" kern="1200">
              <a:effectLst>
                <a:outerShdw blurRad="38100" dist="38100" dir="2700000" algn="tl">
                  <a:srgbClr val="000000">
                    <a:alpha val="43137"/>
                  </a:srgbClr>
                </a:outerShdw>
              </a:effectLst>
              <a:latin typeface="Times New Roman" pitchFamily="18" charset="0"/>
              <a:cs typeface="Times New Roman" pitchFamily="18" charset="0"/>
            </a:rPr>
            <a:t>Морфологиялық</a:t>
          </a:r>
          <a:r>
            <a:rPr lang="kk-KZ" sz="1600" b="1" kern="1200">
              <a:effectLst>
                <a:outerShdw blurRad="38100" dist="38100" dir="2700000" algn="tl">
                  <a:srgbClr val="000000">
                    <a:alpha val="43137"/>
                  </a:srgbClr>
                </a:outerShdw>
              </a:effectLst>
              <a:latin typeface="Times New Roman" pitchFamily="18" charset="0"/>
              <a:cs typeface="Times New Roman" pitchFamily="18" charset="0"/>
            </a:rPr>
            <a:t> </a:t>
          </a:r>
          <a:r>
            <a:rPr lang="kk-KZ" sz="1600" b="1" kern="1200">
              <a:latin typeface="Times New Roman" pitchFamily="18" charset="0"/>
              <a:cs typeface="Times New Roman" pitchFamily="18" charset="0"/>
            </a:rPr>
            <a:t>(клетканың пішіні,  көлемі,  сыртқы түрі,  өзара орналасуы) клеткалық құрылымы,  спора түзу қабілеті,  көбею түрі;</a:t>
          </a:r>
          <a:r>
            <a:rPr lang="kk-KZ" sz="1600" b="1" i="1" kern="1200">
              <a:effectLst>
                <a:outerShdw blurRad="38100" dist="38100" dir="2700000" algn="tl">
                  <a:srgbClr val="000000">
                    <a:alpha val="43137"/>
                  </a:srgbClr>
                </a:outerShdw>
              </a:effectLst>
              <a:latin typeface="Times New Roman" pitchFamily="18" charset="0"/>
              <a:cs typeface="Times New Roman" pitchFamily="18" charset="0"/>
            </a:rPr>
            <a:t>Морфологиялық</a:t>
          </a:r>
          <a:r>
            <a:rPr lang="kk-KZ" sz="1600" b="1" kern="1200">
              <a:effectLst>
                <a:outerShdw blurRad="38100" dist="38100" dir="2700000" algn="tl">
                  <a:srgbClr val="000000">
                    <a:alpha val="43137"/>
                  </a:srgbClr>
                </a:outerShdw>
              </a:effectLst>
              <a:latin typeface="Times New Roman" pitchFamily="18" charset="0"/>
              <a:cs typeface="Times New Roman" pitchFamily="18" charset="0"/>
            </a:rPr>
            <a:t> </a:t>
          </a:r>
          <a:r>
            <a:rPr lang="kk-KZ" sz="1600" b="1" kern="1200">
              <a:latin typeface="Times New Roman" pitchFamily="18" charset="0"/>
              <a:cs typeface="Times New Roman" pitchFamily="18" charset="0"/>
            </a:rPr>
            <a:t>(клетканың пішіні,  көлемі,  сыртқы түрі,  өзара орналасуы) клеткалық құрылымы,  спора түзу қабілеті,  көбею түрі;</a:t>
          </a:r>
          <a:endParaRPr lang="ru-RU" sz="1600" b="1" kern="1200" dirty="0"/>
        </a:p>
      </dsp:txBody>
      <dsp:txXfrm>
        <a:off x="2571758" y="107166"/>
        <a:ext cx="6000769" cy="1092997"/>
      </dsp:txXfrm>
    </dsp:sp>
    <dsp:sp modelId="{D6021D54-AD12-4699-B00F-7D04067CD3D0}">
      <dsp:nvSpPr>
        <dsp:cNvPr id="0" name=""/>
        <dsp:cNvSpPr/>
      </dsp:nvSpPr>
      <dsp:spPr>
        <a:xfrm>
          <a:off x="675086" y="1200163"/>
          <a:ext cx="3793343" cy="3793343"/>
        </a:xfrm>
        <a:prstGeom prst="pie">
          <a:avLst>
            <a:gd name="adj1" fmla="val 5400000"/>
            <a:gd name="adj2" fmla="val 1620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FE9157-FF19-4044-B2B4-11AF885A5446}">
      <dsp:nvSpPr>
        <dsp:cNvPr id="0" name=""/>
        <dsp:cNvSpPr/>
      </dsp:nvSpPr>
      <dsp:spPr>
        <a:xfrm>
          <a:off x="2571758" y="1200163"/>
          <a:ext cx="6000769" cy="3793343"/>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i="1" kern="1200">
              <a:effectLst>
                <a:outerShdw blurRad="38100" dist="38100" dir="2700000" algn="tl">
                  <a:srgbClr val="000000">
                    <a:alpha val="43137"/>
                  </a:srgbClr>
                </a:outerShdw>
              </a:effectLst>
              <a:latin typeface="Times New Roman" pitchFamily="18" charset="0"/>
              <a:cs typeface="Times New Roman" pitchFamily="18" charset="0"/>
            </a:rPr>
            <a:t>Физиологиялық</a:t>
          </a:r>
          <a:r>
            <a:rPr lang="kk-KZ" sz="1600" b="1" kern="1200">
              <a:effectLst>
                <a:outerShdw blurRad="38100" dist="38100" dir="2700000" algn="tl">
                  <a:srgbClr val="000000">
                    <a:alpha val="43137"/>
                  </a:srgbClr>
                </a:outerShdw>
              </a:effectLst>
              <a:latin typeface="Times New Roman" pitchFamily="18" charset="0"/>
              <a:cs typeface="Times New Roman" pitchFamily="18" charset="0"/>
            </a:rPr>
            <a:t> </a:t>
          </a:r>
          <a:r>
            <a:rPr lang="kk-KZ" sz="1600" b="1" kern="1200">
              <a:latin typeface="Times New Roman" pitchFamily="18" charset="0"/>
              <a:cs typeface="Times New Roman" pitchFamily="18" charset="0"/>
            </a:rPr>
            <a:t>(қоректену типі,  энергия алу түрі,  оттегінің әсері,  патогендігі,  температураның әсері және т.б);</a:t>
          </a:r>
          <a:endParaRPr lang="ru-RU" sz="1600" b="1" kern="1200" dirty="0"/>
        </a:p>
      </dsp:txBody>
      <dsp:txXfrm>
        <a:off x="2571758" y="1200163"/>
        <a:ext cx="6000769" cy="1092997"/>
      </dsp:txXfrm>
    </dsp:sp>
    <dsp:sp modelId="{6B939A40-B71B-4EBF-A2CF-1EF51C5BD505}">
      <dsp:nvSpPr>
        <dsp:cNvPr id="0" name=""/>
        <dsp:cNvSpPr/>
      </dsp:nvSpPr>
      <dsp:spPr>
        <a:xfrm>
          <a:off x="1350173" y="2293161"/>
          <a:ext cx="2443170" cy="2443170"/>
        </a:xfrm>
        <a:prstGeom prst="pie">
          <a:avLst>
            <a:gd name="adj1" fmla="val 5400000"/>
            <a:gd name="adj2" fmla="val 1620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1D3643-DB7A-434C-AE9D-138683AF3A53}">
      <dsp:nvSpPr>
        <dsp:cNvPr id="0" name=""/>
        <dsp:cNvSpPr/>
      </dsp:nvSpPr>
      <dsp:spPr>
        <a:xfrm>
          <a:off x="2571758" y="2293161"/>
          <a:ext cx="6000769" cy="244317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i="1" kern="1200">
              <a:effectLst>
                <a:outerShdw blurRad="38100" dist="38100" dir="2700000" algn="tl">
                  <a:srgbClr val="000000">
                    <a:alpha val="43137"/>
                  </a:srgbClr>
                </a:outerShdw>
              </a:effectLst>
              <a:latin typeface="Times New Roman" pitchFamily="18" charset="0"/>
              <a:cs typeface="Times New Roman" pitchFamily="18" charset="0"/>
            </a:rPr>
            <a:t>Культуралдық </a:t>
          </a:r>
          <a:r>
            <a:rPr lang="kk-KZ" sz="1600" b="1" kern="1200">
              <a:latin typeface="Times New Roman" pitchFamily="18" charset="0"/>
              <a:cs typeface="Times New Roman" pitchFamily="18" charset="0"/>
            </a:rPr>
            <a:t>(қоректік ортада өсу сипаты,  түзетін коллонияларының пішіні мен көлемі,  түсі,  мөлдірлігі,  шеттері және беткі бөлігі);</a:t>
          </a:r>
          <a:endParaRPr lang="ru-RU" sz="1600" b="1" kern="1200" dirty="0"/>
        </a:p>
      </dsp:txBody>
      <dsp:txXfrm>
        <a:off x="2571758" y="2293161"/>
        <a:ext cx="6000769" cy="1092997"/>
      </dsp:txXfrm>
    </dsp:sp>
    <dsp:sp modelId="{C137C1B3-5CCF-4595-BFA5-324F63EC0D97}">
      <dsp:nvSpPr>
        <dsp:cNvPr id="0" name=""/>
        <dsp:cNvSpPr/>
      </dsp:nvSpPr>
      <dsp:spPr>
        <a:xfrm>
          <a:off x="2025259" y="3386158"/>
          <a:ext cx="1092997" cy="1092997"/>
        </a:xfrm>
        <a:prstGeom prst="pie">
          <a:avLst>
            <a:gd name="adj1" fmla="val 5400000"/>
            <a:gd name="adj2" fmla="val 1620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FEA6C0-5DE5-4A42-93B3-2A631F220ACB}">
      <dsp:nvSpPr>
        <dsp:cNvPr id="0" name=""/>
        <dsp:cNvSpPr/>
      </dsp:nvSpPr>
      <dsp:spPr>
        <a:xfrm>
          <a:off x="2571758" y="3386158"/>
          <a:ext cx="6000769" cy="1092997"/>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i="1" kern="1200">
              <a:effectLst>
                <a:outerShdw blurRad="38100" dist="38100" dir="2700000" algn="tl">
                  <a:srgbClr val="000000">
                    <a:alpha val="43137"/>
                  </a:srgbClr>
                </a:outerShdw>
              </a:effectLst>
              <a:latin typeface="Times New Roman" pitchFamily="18" charset="0"/>
              <a:cs typeface="Times New Roman" pitchFamily="18" charset="0"/>
            </a:rPr>
            <a:t>Биохимиялық</a:t>
          </a:r>
          <a:r>
            <a:rPr lang="kk-KZ" sz="1600" b="1" i="1" kern="1200">
              <a:latin typeface="Times New Roman" pitchFamily="18" charset="0"/>
              <a:cs typeface="Times New Roman" pitchFamily="18" charset="0"/>
            </a:rPr>
            <a:t> </a:t>
          </a:r>
          <a:r>
            <a:rPr lang="kk-KZ" sz="1600" b="1" kern="1200">
              <a:latin typeface="Times New Roman" pitchFamily="18" charset="0"/>
              <a:cs typeface="Times New Roman" pitchFamily="18" charset="0"/>
            </a:rPr>
            <a:t>(органикалық заттарды түзу кезіндегі айырмашылықтары).</a:t>
          </a:r>
          <a:endParaRPr lang="ru-RU" sz="1600" b="1" kern="1200" dirty="0"/>
        </a:p>
      </dsp:txBody>
      <dsp:txXfrm>
        <a:off x="2571758" y="3386158"/>
        <a:ext cx="6000769" cy="10929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CFC20-B6FC-4117-9F94-B1C80B0CDDFF}">
      <dsp:nvSpPr>
        <dsp:cNvPr id="0" name=""/>
        <dsp:cNvSpPr/>
      </dsp:nvSpPr>
      <dsp:spPr>
        <a:xfrm>
          <a:off x="946" y="2884"/>
          <a:ext cx="8247073" cy="1501279"/>
        </a:xfrm>
        <a:prstGeom prst="roundRect">
          <a:avLst>
            <a:gd name="adj" fmla="val 10000"/>
          </a:avLst>
        </a:prstGeom>
        <a:gradFill rotWithShape="0">
          <a:gsLst>
            <a:gs pos="0">
              <a:schemeClr val="accent1">
                <a:hueOff val="0"/>
                <a:satOff val="0"/>
                <a:lumOff val="0"/>
                <a:alphaOff val="0"/>
                <a:tint val="100000"/>
                <a:shade val="85000"/>
                <a:satMod val="100000"/>
                <a:lumMod val="100000"/>
              </a:schemeClr>
            </a:gs>
            <a:gs pos="100000">
              <a:schemeClr val="accent1">
                <a:hueOff val="0"/>
                <a:satOff val="0"/>
                <a:lumOff val="0"/>
                <a:alphaOff val="0"/>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kk-KZ" sz="2100" b="1" i="1" kern="1200" dirty="0">
              <a:latin typeface="Times New Roman" pitchFamily="18" charset="0"/>
              <a:cs typeface="Times New Roman" pitchFamily="18" charset="0"/>
            </a:rPr>
            <a:t>Түр </a:t>
          </a:r>
          <a:r>
            <a:rPr lang="kk-KZ" sz="2100" kern="1200" dirty="0">
              <a:latin typeface="Times New Roman" pitchFamily="18" charset="0"/>
              <a:cs typeface="Times New Roman" pitchFamily="18" charset="0"/>
            </a:rPr>
            <a:t>– шығу тегі ортақ,  ортақ морфологиялық және физиологиялық сипатқа ие,  қоршаған ортаның белгілі бір жағдайларында тіршілік етуге бейімделген организмдер жиынтығы. Яғни бір түрге жататын микроорганизмдер ортақ генотипке ие. </a:t>
          </a:r>
          <a:endParaRPr lang="ru-RU" sz="2100" kern="1200" dirty="0"/>
        </a:p>
      </dsp:txBody>
      <dsp:txXfrm>
        <a:off x="44917" y="46855"/>
        <a:ext cx="8159131" cy="1413337"/>
      </dsp:txXfrm>
    </dsp:sp>
    <dsp:sp modelId="{4D818543-B76C-4036-AC53-B2F876536A55}">
      <dsp:nvSpPr>
        <dsp:cNvPr id="0" name=""/>
        <dsp:cNvSpPr/>
      </dsp:nvSpPr>
      <dsp:spPr>
        <a:xfrm>
          <a:off x="8996" y="1634310"/>
          <a:ext cx="5376727" cy="1501279"/>
        </a:xfrm>
        <a:prstGeom prst="roundRect">
          <a:avLst>
            <a:gd name="adj" fmla="val 10000"/>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2">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k-KZ" sz="1800" b="1" i="1" kern="1200" dirty="0">
              <a:latin typeface="Times New Roman" pitchFamily="18" charset="0"/>
              <a:cs typeface="Times New Roman" pitchFamily="18" charset="0"/>
            </a:rPr>
            <a:t>Штамм </a:t>
          </a:r>
          <a:r>
            <a:rPr lang="kk-KZ" sz="1800" kern="1200" dirty="0">
              <a:latin typeface="Times New Roman" pitchFamily="18" charset="0"/>
              <a:cs typeface="Times New Roman" pitchFamily="18" charset="0"/>
            </a:rPr>
            <a:t>– бірдей немесе әртүрлі табиғи қоректік орталардан,  әртүрлі уақыт аралығында бөлініп алынған,  бір түрге жататын микроорганизмдердің таза культурасы. Бір түрдің штаммдары ортақ қасиетке ие. Культуралды ашытқылар штаммы </a:t>
          </a:r>
          <a:endParaRPr lang="ru-RU" sz="1800" kern="1200" dirty="0"/>
        </a:p>
      </dsp:txBody>
      <dsp:txXfrm>
        <a:off x="52967" y="1678281"/>
        <a:ext cx="5288785" cy="1413337"/>
      </dsp:txXfrm>
    </dsp:sp>
    <dsp:sp modelId="{FCCC1B43-C36F-46FD-A85F-DF1E53BEA3B7}">
      <dsp:nvSpPr>
        <dsp:cNvPr id="0" name=""/>
        <dsp:cNvSpPr/>
      </dsp:nvSpPr>
      <dsp:spPr>
        <a:xfrm>
          <a:off x="8996" y="3265737"/>
          <a:ext cx="2633069" cy="1501279"/>
        </a:xfrm>
        <a:prstGeom prst="roundRect">
          <a:avLst>
            <a:gd name="adj" fmla="val 10000"/>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3">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i="1" kern="1200" dirty="0">
              <a:latin typeface="Times New Roman" pitchFamily="18" charset="0"/>
              <a:cs typeface="Times New Roman" pitchFamily="18" charset="0"/>
            </a:rPr>
            <a:t>Клон </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бiр</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клеткадан</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алынған</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дақыл</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немесе</a:t>
          </a:r>
          <a:r>
            <a:rPr lang="ru-RU" sz="1400" kern="1200" dirty="0">
              <a:latin typeface="Times New Roman" pitchFamily="18" charset="0"/>
              <a:cs typeface="Times New Roman" pitchFamily="18" charset="0"/>
            </a:rPr>
            <a:t> культура. </a:t>
          </a:r>
          <a:r>
            <a:rPr lang="ru-RU" sz="1400" kern="1200" dirty="0" err="1">
              <a:latin typeface="Times New Roman" pitchFamily="18" charset="0"/>
              <a:cs typeface="Times New Roman" pitchFamily="18" charset="0"/>
            </a:rPr>
            <a:t>Қәзiргi</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кезде</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микрооорганизмдердi</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анықтау</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ажырату</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үшiн</a:t>
          </a:r>
          <a:r>
            <a:rPr lang="ru-RU" sz="1400" kern="1200" dirty="0">
              <a:latin typeface="Times New Roman" pitchFamily="18" charset="0"/>
              <a:cs typeface="Times New Roman" pitchFamily="18" charset="0"/>
            </a:rPr>
            <a:t> 1  984  </a:t>
          </a:r>
          <a:r>
            <a:rPr lang="ru-RU" sz="1400" kern="1200" dirty="0" err="1">
              <a:latin typeface="Times New Roman" pitchFamily="18" charset="0"/>
              <a:cs typeface="Times New Roman" pitchFamily="18" charset="0"/>
            </a:rPr>
            <a:t>жылы</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қабылданған</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Бергийдiң</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Бактериялар</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анықтамасы</a:t>
          </a:r>
          <a:r>
            <a:rPr lang="ru-RU" sz="1400" kern="1200" dirty="0">
              <a:latin typeface="Times New Roman" pitchFamily="18" charset="0"/>
              <a:cs typeface="Times New Roman" pitchFamily="18" charset="0"/>
            </a:rPr>
            <a:t>» </a:t>
          </a:r>
          <a:r>
            <a:rPr lang="ru-RU" sz="1400" kern="1200" dirty="0" err="1">
              <a:latin typeface="Times New Roman" pitchFamily="18" charset="0"/>
              <a:cs typeface="Times New Roman" pitchFamily="18" charset="0"/>
            </a:rPr>
            <a:t>пайдаланылады</a:t>
          </a:r>
          <a:r>
            <a:rPr lang="ru-RU" sz="1400" kern="1200" dirty="0">
              <a:latin typeface="Times New Roman" pitchFamily="18" charset="0"/>
              <a:cs typeface="Times New Roman" pitchFamily="18" charset="0"/>
            </a:rPr>
            <a:t>.</a:t>
          </a:r>
          <a:endParaRPr lang="ru-RU" sz="1400" kern="1200" dirty="0"/>
        </a:p>
      </dsp:txBody>
      <dsp:txXfrm>
        <a:off x="52967" y="3309708"/>
        <a:ext cx="2545127" cy="1413337"/>
      </dsp:txXfrm>
    </dsp:sp>
    <dsp:sp modelId="{291EBCE6-1749-494D-A3C9-70D38A7BF309}">
      <dsp:nvSpPr>
        <dsp:cNvPr id="0" name=""/>
        <dsp:cNvSpPr/>
      </dsp:nvSpPr>
      <dsp:spPr>
        <a:xfrm>
          <a:off x="2752654" y="3265737"/>
          <a:ext cx="2633069" cy="1501279"/>
        </a:xfrm>
        <a:prstGeom prst="roundRect">
          <a:avLst>
            <a:gd name="adj" fmla="val 10000"/>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3">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itchFamily="18" charset="0"/>
              <a:cs typeface="Times New Roman" pitchFamily="18" charset="0"/>
            </a:rPr>
            <a:t>Таксономиялық бірлік негізі </a:t>
          </a:r>
          <a:r>
            <a:rPr lang="kk-KZ" sz="1400" b="1" kern="1200" dirty="0">
              <a:latin typeface="Times New Roman" pitchFamily="18" charset="0"/>
              <a:cs typeface="Times New Roman" pitchFamily="18" charset="0"/>
            </a:rPr>
            <a:t>түр</a:t>
          </a:r>
          <a:r>
            <a:rPr lang="kk-KZ" sz="1400" kern="1200" dirty="0">
              <a:latin typeface="Times New Roman" pitchFamily="18" charset="0"/>
              <a:cs typeface="Times New Roman" pitchFamily="18" charset="0"/>
            </a:rPr>
            <a:t> болып табылады. </a:t>
          </a:r>
          <a:endParaRPr lang="ru-RU" sz="1400" kern="1200" dirty="0"/>
        </a:p>
      </dsp:txBody>
      <dsp:txXfrm>
        <a:off x="2796625" y="3309708"/>
        <a:ext cx="2545127" cy="1413337"/>
      </dsp:txXfrm>
    </dsp:sp>
    <dsp:sp modelId="{82B374FF-07C3-40F2-9D37-ABB75B7C1748}">
      <dsp:nvSpPr>
        <dsp:cNvPr id="0" name=""/>
        <dsp:cNvSpPr/>
      </dsp:nvSpPr>
      <dsp:spPr>
        <a:xfrm>
          <a:off x="5606901" y="1634310"/>
          <a:ext cx="2633069" cy="3691436"/>
        </a:xfrm>
        <a:prstGeom prst="roundRect">
          <a:avLst>
            <a:gd name="adj" fmla="val 10000"/>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2">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i="1" kern="1200" dirty="0">
              <a:latin typeface="Times New Roman" pitchFamily="18" charset="0"/>
              <a:cs typeface="Times New Roman" pitchFamily="18" charset="0"/>
            </a:rPr>
            <a:t>Раса</a:t>
          </a:r>
          <a:r>
            <a:rPr lang="kk-KZ" sz="1600" b="1" kern="1200" dirty="0">
              <a:latin typeface="Times New Roman" pitchFamily="18" charset="0"/>
              <a:cs typeface="Times New Roman" pitchFamily="18" charset="0"/>
            </a:rPr>
            <a:t> </a:t>
          </a:r>
          <a:r>
            <a:rPr lang="kk-KZ" sz="1600" kern="1200" dirty="0">
              <a:latin typeface="Times New Roman" pitchFamily="18" charset="0"/>
              <a:cs typeface="Times New Roman" pitchFamily="18" charset="0"/>
            </a:rPr>
            <a:t>деп аталады. Мысалы тағам өндірісінің көптеген салалаларында (нан,  спирт,  сыра,  квас және т.б) қолданылатын </a:t>
          </a:r>
          <a:r>
            <a:rPr lang="kk-KZ" sz="1600" i="1" kern="1200" dirty="0">
              <a:latin typeface="Times New Roman" pitchFamily="18" charset="0"/>
              <a:cs typeface="Times New Roman" pitchFamily="18" charset="0"/>
            </a:rPr>
            <a:t>Saccharomyces cerevisiae </a:t>
          </a:r>
          <a:r>
            <a:rPr lang="kk-KZ" sz="1600" kern="1200" dirty="0">
              <a:latin typeface="Times New Roman" pitchFamily="18" charset="0"/>
              <a:cs typeface="Times New Roman" pitchFamily="18" charset="0"/>
            </a:rPr>
            <a:t>түріне жататын ашытқылар расасы бір-бірінен көмірсуларды пайдалану жылдамдығы,  ашыту белсенділігі,  түзетін жанама өнімдердің көлемі бойынша өзгешеленеді.</a:t>
          </a:r>
          <a:endParaRPr lang="ru-RU" sz="1600" kern="1200" dirty="0"/>
        </a:p>
      </dsp:txBody>
      <dsp:txXfrm>
        <a:off x="5684021" y="1711430"/>
        <a:ext cx="2478829" cy="35371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E4022-30B6-4609-832A-1CFAC5E29D39}">
      <dsp:nvSpPr>
        <dsp:cNvPr id="0" name=""/>
        <dsp:cNvSpPr/>
      </dsp:nvSpPr>
      <dsp:spPr>
        <a:xfrm>
          <a:off x="0" y="0"/>
          <a:ext cx="8176422" cy="73788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kk-KZ" sz="2400" b="1" kern="1200" dirty="0">
              <a:latin typeface="Times New Roman" pitchFamily="18" charset="0"/>
              <a:cs typeface="Times New Roman" pitchFamily="18" charset="0"/>
            </a:rPr>
            <a:t>Микроорганизмдердің номенклатурасы</a:t>
          </a:r>
          <a:endParaRPr lang="ru-RU" sz="2400" kern="1200" dirty="0"/>
        </a:p>
      </dsp:txBody>
      <dsp:txXfrm>
        <a:off x="0" y="0"/>
        <a:ext cx="8176422" cy="737882"/>
      </dsp:txXfrm>
    </dsp:sp>
    <dsp:sp modelId="{D7E6CF9C-BD0E-4F31-9908-E496800851A3}">
      <dsp:nvSpPr>
        <dsp:cNvPr id="0" name=""/>
        <dsp:cNvSpPr/>
      </dsp:nvSpPr>
      <dsp:spPr>
        <a:xfrm>
          <a:off x="5601" y="727718"/>
          <a:ext cx="8165219" cy="5440578"/>
        </a:xfrm>
        <a:prstGeom prst="rect">
          <a:avLst/>
        </a:prstGeom>
        <a:gradFill rotWithShape="0">
          <a:gsLst>
            <a:gs pos="0">
              <a:schemeClr val="accent1">
                <a:hueOff val="0"/>
                <a:satOff val="0"/>
                <a:lumOff val="0"/>
                <a:alphaOff val="0"/>
                <a:tint val="83000"/>
                <a:satMod val="100000"/>
                <a:lumMod val="100000"/>
              </a:schemeClr>
            </a:gs>
            <a:gs pos="100000">
              <a:schemeClr val="accen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Times New Roman" pitchFamily="18" charset="0"/>
              <a:cs typeface="Times New Roman" pitchFamily="18" charset="0"/>
            </a:rPr>
            <a:t>Микроорганизмдерді топтастыру кезінде екі әдіс қолданылады: табиғи (филогенетикалық) және жасанды классификация. Қазіргі кезде микроорганизмдердің классификациясының барлығы </a:t>
          </a:r>
          <a:r>
            <a:rPr lang="kk-KZ" sz="2000" i="1" kern="1200" dirty="0">
              <a:latin typeface="Times New Roman" pitchFamily="18" charset="0"/>
              <a:cs typeface="Times New Roman" pitchFamily="18" charset="0"/>
            </a:rPr>
            <a:t>жасанды классификация</a:t>
          </a:r>
          <a:r>
            <a:rPr lang="kk-KZ" sz="2000" kern="1200" dirty="0">
              <a:latin typeface="Times New Roman" pitchFamily="18" charset="0"/>
              <a:cs typeface="Times New Roman" pitchFamily="18" charset="0"/>
            </a:rPr>
            <a:t> болып табылады. </a:t>
          </a:r>
          <a:r>
            <a:rPr lang="en-US" sz="2000" kern="1200" dirty="0">
              <a:latin typeface="Times New Roman" pitchFamily="18" charset="0"/>
              <a:cs typeface="Times New Roman" pitchFamily="18" charset="0"/>
            </a:rPr>
            <a:t> </a:t>
          </a:r>
          <a:endParaRPr lang="kk-KZ"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r>
            <a:rPr lang="kk-KZ" sz="2000" b="1" i="1" kern="1200" dirty="0">
              <a:latin typeface="Times New Roman" pitchFamily="18" charset="0"/>
              <a:cs typeface="Times New Roman" pitchFamily="18" charset="0"/>
            </a:rPr>
            <a:t>Номенклатура</a:t>
          </a:r>
          <a:r>
            <a:rPr lang="kk-KZ" sz="2000" kern="1200" dirty="0">
              <a:latin typeface="Times New Roman" pitchFamily="18" charset="0"/>
              <a:cs typeface="Times New Roman" pitchFamily="18" charset="0"/>
            </a:rPr>
            <a:t>–микроорганизмді толығымен зерттеген соң,  белгілі бір атау берілуі.</a:t>
          </a:r>
          <a:r>
            <a:rPr lang="en-US" sz="2000" kern="1200" dirty="0">
              <a:latin typeface="Times New Roman" pitchFamily="18" charset="0"/>
              <a:cs typeface="Times New Roman" pitchFamily="18" charset="0"/>
            </a:rPr>
            <a:t> </a:t>
          </a:r>
          <a:r>
            <a:rPr lang="kk-KZ" sz="2000" kern="1200" dirty="0">
              <a:latin typeface="Times New Roman" pitchFamily="18" charset="0"/>
              <a:cs typeface="Times New Roman" pitchFamily="18" charset="0"/>
            </a:rPr>
            <a:t>Микроорганизмдерді атау үшін,  ХVIII ғасырда К.Линней ұсынған </a:t>
          </a:r>
          <a:r>
            <a:rPr lang="kk-KZ" sz="2000" b="1" kern="1200" dirty="0">
              <a:latin typeface="Times New Roman" pitchFamily="18" charset="0"/>
              <a:cs typeface="Times New Roman" pitchFamily="18" charset="0"/>
            </a:rPr>
            <a:t>бинарлық номенклатураны (екі латын сөзінен тұратын атау) қолданады. </a:t>
          </a:r>
        </a:p>
        <a:p>
          <a:pPr marL="0" lvl="0" indent="0" algn="ctr" defTabSz="889000">
            <a:lnSpc>
              <a:spcPct val="90000"/>
            </a:lnSpc>
            <a:spcBef>
              <a:spcPct val="0"/>
            </a:spcBef>
            <a:spcAft>
              <a:spcPct val="35000"/>
            </a:spcAft>
            <a:buNone/>
          </a:pPr>
          <a:r>
            <a:rPr lang="kk-KZ" sz="2000" b="1" i="1" kern="1200" dirty="0">
              <a:latin typeface="Times New Roman" pitchFamily="18" charset="0"/>
              <a:cs typeface="Times New Roman" pitchFamily="18" charset="0"/>
            </a:rPr>
            <a:t>Бірінші сөз</a:t>
          </a:r>
          <a:r>
            <a:rPr lang="kk-KZ" sz="2000" b="1" kern="1200" dirty="0">
              <a:latin typeface="Times New Roman" pitchFamily="18" charset="0"/>
              <a:cs typeface="Times New Roman" pitchFamily="18" charset="0"/>
            </a:rPr>
            <a:t>– түр атауы. Бұл зат есім,  бас әріппен басталады,  әдетте морфологиялық,  физиологиялық немесе ерекше бір қасиетін,  мысалы: тіршілік ету ортасын сипаттайды.</a:t>
          </a:r>
          <a:r>
            <a:rPr lang="en-US" sz="2000" b="1" kern="1200" dirty="0">
              <a:latin typeface="Times New Roman" pitchFamily="18" charset="0"/>
              <a:cs typeface="Times New Roman" pitchFamily="18" charset="0"/>
            </a:rPr>
            <a:t> </a:t>
          </a:r>
          <a:endParaRPr lang="kk-KZ" sz="2000" b="1"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r>
            <a:rPr lang="kk-KZ" sz="2000" b="1" i="1" kern="1200" dirty="0">
              <a:latin typeface="Times New Roman" pitchFamily="18" charset="0"/>
              <a:cs typeface="Times New Roman" pitchFamily="18" charset="0"/>
            </a:rPr>
            <a:t>Екінші сөз</a:t>
          </a:r>
          <a:r>
            <a:rPr lang="kk-KZ" sz="2000" b="1" kern="1200" dirty="0">
              <a:latin typeface="Times New Roman" pitchFamily="18" charset="0"/>
              <a:cs typeface="Times New Roman" pitchFamily="18" charset="0"/>
            </a:rPr>
            <a:t>– бұл сын есім және кіші әріппен жазылады,  түрдің белгілі бір ерекшелігін сипаттайды. Мысалы: </a:t>
          </a:r>
          <a:r>
            <a:rPr lang="kk-KZ" sz="2000" b="1" i="1" kern="1200" dirty="0">
              <a:latin typeface="Times New Roman" pitchFamily="18" charset="0"/>
              <a:cs typeface="Times New Roman" pitchFamily="18" charset="0"/>
            </a:rPr>
            <a:t>Streptococcus lactis </a:t>
          </a:r>
          <a:r>
            <a:rPr lang="kk-KZ" sz="2000" b="1" kern="1200" dirty="0">
              <a:latin typeface="Times New Roman" pitchFamily="18" charset="0"/>
              <a:cs typeface="Times New Roman" pitchFamily="18" charset="0"/>
            </a:rPr>
            <a:t>микроорганизмінің атауы. </a:t>
          </a:r>
          <a:r>
            <a:rPr lang="kk-KZ" sz="2000" b="1" i="1" kern="1200" dirty="0">
              <a:latin typeface="Times New Roman" pitchFamily="18" charset="0"/>
              <a:cs typeface="Times New Roman" pitchFamily="18" charset="0"/>
            </a:rPr>
            <a:t>Streptococcus</a:t>
          </a:r>
          <a:r>
            <a:rPr lang="kk-KZ" sz="2000" b="1" kern="1200" dirty="0">
              <a:latin typeface="Times New Roman" pitchFamily="18" charset="0"/>
              <a:cs typeface="Times New Roman" pitchFamily="18" charset="0"/>
            </a:rPr>
            <a:t>–түр атауы. </a:t>
          </a:r>
          <a:r>
            <a:rPr lang="kk-KZ" sz="2000" kern="1200" dirty="0">
              <a:latin typeface="Times New Roman" pitchFamily="18" charset="0"/>
              <a:cs typeface="Times New Roman" pitchFamily="18" charset="0"/>
            </a:rPr>
            <a:t>Бұл түрге сфералық пішінді (коккалар),  әдетте тізбектеліп орналасатын (морфологиялық қасиет) бактериялар жатады. Екінші сөз тіршілік ету ортасын көрсетеді – сүтқышқылды стрептокок.</a:t>
          </a:r>
          <a:r>
            <a:rPr lang="en-US" sz="2000" kern="1200" dirty="0">
              <a:latin typeface="Times New Roman" pitchFamily="18" charset="0"/>
              <a:cs typeface="Times New Roman" pitchFamily="18" charset="0"/>
            </a:rPr>
            <a:t> </a:t>
          </a:r>
          <a:endParaRPr lang="ru-RU" sz="2000" kern="1200" dirty="0"/>
        </a:p>
      </dsp:txBody>
      <dsp:txXfrm>
        <a:off x="5601" y="727718"/>
        <a:ext cx="8165219" cy="5440578"/>
      </dsp:txXfrm>
    </dsp:sp>
    <dsp:sp modelId="{20F523C9-647C-405B-BBF8-D185D7EB538E}">
      <dsp:nvSpPr>
        <dsp:cNvPr id="0" name=""/>
        <dsp:cNvSpPr/>
      </dsp:nvSpPr>
      <dsp:spPr>
        <a:xfrm>
          <a:off x="0" y="5870340"/>
          <a:ext cx="8176422" cy="44185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DD4BBC-3DFF-4818-970B-8B08F138B0CB}">
      <dsp:nvSpPr>
        <dsp:cNvPr id="0" name=""/>
        <dsp:cNvSpPr/>
      </dsp:nvSpPr>
      <dsp:spPr>
        <a:xfrm>
          <a:off x="0" y="38992"/>
          <a:ext cx="7290055" cy="2574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ru-RU" sz="2500" kern="1200"/>
            <a:t>Д. Х. Берджидің бактерияларға арналған нұсқаулығында барлық прокариоттық микроорганизмдер </a:t>
          </a:r>
          <a:r>
            <a:rPr lang="en-US" sz="2500" kern="1200"/>
            <a:t>Procaryotae </a:t>
          </a:r>
          <a:r>
            <a:rPr lang="ru-RU" sz="2500" kern="1200"/>
            <a:t>патшалығына топтастырылған, ол төрт бөлімге бөлінеді, олар одан әрі бөлімдерге, кластарға, отрядтарға, тұқымдастарға, тектерге және түрлерге бөлінеді.</a:t>
          </a:r>
          <a:endParaRPr lang="en-US" sz="2500" kern="1200"/>
        </a:p>
      </dsp:txBody>
      <dsp:txXfrm>
        <a:off x="125652" y="164644"/>
        <a:ext cx="7038751" cy="2322696"/>
      </dsp:txXfrm>
    </dsp:sp>
    <dsp:sp modelId="{5C942E39-1664-43CA-8A53-13EFFF6CAC71}">
      <dsp:nvSpPr>
        <dsp:cNvPr id="0" name=""/>
        <dsp:cNvSpPr/>
      </dsp:nvSpPr>
      <dsp:spPr>
        <a:xfrm>
          <a:off x="0" y="2612992"/>
          <a:ext cx="7290055" cy="1371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1459"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kk-KZ" sz="2000" b="1" i="1" kern="1200"/>
            <a:t>Gracilicutes</a:t>
          </a:r>
          <a:r>
            <a:rPr lang="kk-KZ" sz="2000" kern="1200"/>
            <a:t>, жұқа қабатты, грам</a:t>
          </a:r>
          <a:r>
            <a:rPr lang="en-US" sz="2000" kern="1200"/>
            <a:t>-</a:t>
          </a:r>
          <a:r>
            <a:rPr lang="kk-KZ" sz="2000" kern="1200"/>
            <a:t>теріс;</a:t>
          </a:r>
          <a:endParaRPr lang="en-US" sz="2000" kern="1200"/>
        </a:p>
        <a:p>
          <a:pPr marL="228600" lvl="1" indent="-228600" algn="l" defTabSz="889000">
            <a:lnSpc>
              <a:spcPct val="90000"/>
            </a:lnSpc>
            <a:spcBef>
              <a:spcPct val="0"/>
            </a:spcBef>
            <a:spcAft>
              <a:spcPct val="20000"/>
            </a:spcAft>
            <a:buChar char="•"/>
          </a:pPr>
          <a:r>
            <a:rPr lang="kk-KZ" sz="2000" b="1" i="1" kern="1200" dirty="0"/>
            <a:t>Firmicutes</a:t>
          </a:r>
          <a:r>
            <a:rPr lang="kk-KZ" sz="2000" kern="1200" dirty="0"/>
            <a:t>, қалың қабатты, грам</a:t>
          </a:r>
          <a:r>
            <a:rPr lang="en-US" sz="2000" kern="1200" dirty="0"/>
            <a:t>-</a:t>
          </a:r>
          <a:r>
            <a:rPr lang="kk-KZ" sz="2000" kern="1200" dirty="0"/>
            <a:t>оң;</a:t>
          </a:r>
          <a:endParaRPr lang="en-US" sz="2000" kern="1200" dirty="0"/>
        </a:p>
        <a:p>
          <a:pPr marL="228600" lvl="1" indent="-228600" algn="l" defTabSz="889000">
            <a:lnSpc>
              <a:spcPct val="90000"/>
            </a:lnSpc>
            <a:spcBef>
              <a:spcPct val="0"/>
            </a:spcBef>
            <a:spcAft>
              <a:spcPct val="20000"/>
            </a:spcAft>
            <a:buChar char="•"/>
          </a:pPr>
          <a:r>
            <a:rPr lang="kk-KZ" sz="2000" b="1" i="1" kern="1200"/>
            <a:t>Tenericutes</a:t>
          </a:r>
          <a:r>
            <a:rPr lang="kk-KZ" sz="2000" kern="1200"/>
            <a:t>, клетка қабықшасы жоқ, микоплазмалар;</a:t>
          </a:r>
          <a:endParaRPr lang="en-US" sz="2000" kern="1200"/>
        </a:p>
        <a:p>
          <a:pPr marL="228600" lvl="1" indent="-228600" algn="l" defTabSz="889000">
            <a:lnSpc>
              <a:spcPct val="90000"/>
            </a:lnSpc>
            <a:spcBef>
              <a:spcPct val="0"/>
            </a:spcBef>
            <a:spcAft>
              <a:spcPct val="20000"/>
            </a:spcAft>
            <a:buChar char="•"/>
          </a:pPr>
          <a:r>
            <a:rPr lang="kk-KZ" sz="2000" b="1" i="1" kern="1200"/>
            <a:t>Mendosicutes</a:t>
          </a:r>
          <a:r>
            <a:rPr lang="kk-KZ" sz="2000" kern="1200"/>
            <a:t>, клетка қабырғасы дефектті, архейлер.</a:t>
          </a:r>
          <a:endParaRPr lang="en-US" sz="2000" kern="1200"/>
        </a:p>
      </dsp:txBody>
      <dsp:txXfrm>
        <a:off x="0" y="2612992"/>
        <a:ext cx="7290055" cy="13713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2913E-C773-4219-A571-0184AF21245F}">
      <dsp:nvSpPr>
        <dsp:cNvPr id="0" name=""/>
        <dsp:cNvSpPr/>
      </dsp:nvSpPr>
      <dsp:spPr>
        <a:xfrm>
          <a:off x="0" y="83046"/>
          <a:ext cx="4779716" cy="1846698"/>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dirty="0"/>
            <a:t>1-бөлім. </a:t>
          </a:r>
          <a:r>
            <a:rPr lang="ru-RU" sz="1800" kern="1200" dirty="0" err="1"/>
            <a:t>Спирохеталар</a:t>
          </a:r>
          <a:r>
            <a:rPr lang="en-US" sz="1800" kern="1200" dirty="0"/>
            <a:t> </a:t>
          </a:r>
          <a:r>
            <a:rPr lang="en-US" sz="1800" kern="1200" dirty="0" err="1"/>
            <a:t>Spirochaetales</a:t>
          </a:r>
          <a:r>
            <a:rPr lang="en-US" sz="1800" kern="1200" dirty="0"/>
            <a:t> </a:t>
          </a:r>
          <a:r>
            <a:rPr lang="ru-RU" sz="1800" kern="1200" dirty="0" err="1"/>
            <a:t>отряды.Екі</a:t>
          </a:r>
          <a:r>
            <a:rPr lang="ru-RU" sz="1800" kern="1200" dirty="0"/>
            <a:t> </a:t>
          </a:r>
          <a:r>
            <a:rPr lang="ru-RU" sz="1800" kern="1200" dirty="0" err="1"/>
            <a:t>тұқымдасты</a:t>
          </a:r>
          <a:r>
            <a:rPr lang="ru-RU" sz="1800" kern="1200" dirty="0"/>
            <a:t> </a:t>
          </a:r>
          <a:r>
            <a:rPr lang="ru-RU" sz="1800" kern="1200" dirty="0" err="1"/>
            <a:t>қамтиды</a:t>
          </a:r>
          <a:r>
            <a:rPr lang="ru-RU" sz="1800" kern="1200" dirty="0"/>
            <a:t>: </a:t>
          </a:r>
          <a:r>
            <a:rPr lang="en-US" sz="1800" kern="1200" dirty="0" err="1"/>
            <a:t>Spirochaetaceae</a:t>
          </a:r>
          <a:r>
            <a:rPr lang="en-US" sz="1800" kern="1200" dirty="0"/>
            <a:t> (</a:t>
          </a:r>
          <a:r>
            <a:rPr lang="ru-RU" sz="1800" kern="1200" dirty="0" err="1"/>
            <a:t>төрт</a:t>
          </a:r>
          <a:r>
            <a:rPr lang="ru-RU" sz="1800" kern="1200" dirty="0"/>
            <a:t> </a:t>
          </a:r>
          <a:r>
            <a:rPr lang="ru-RU" sz="1800" kern="1200" dirty="0" err="1"/>
            <a:t>туыс</a:t>
          </a:r>
          <a:r>
            <a:rPr lang="ru-RU" sz="1800" kern="1200" dirty="0"/>
            <a:t>) </a:t>
          </a:r>
          <a:r>
            <a:rPr lang="ru-RU" sz="1800" kern="1200" dirty="0" err="1"/>
            <a:t>және</a:t>
          </a:r>
          <a:r>
            <a:rPr lang="ru-RU" sz="1800" kern="1200" dirty="0"/>
            <a:t> </a:t>
          </a:r>
          <a:r>
            <a:rPr lang="en-US" sz="1800" kern="1200" dirty="0" err="1"/>
            <a:t>Leptospiraceae</a:t>
          </a:r>
          <a:r>
            <a:rPr lang="en-US" sz="1800" kern="1200" dirty="0"/>
            <a:t> (</a:t>
          </a:r>
          <a:r>
            <a:rPr lang="ru-RU" sz="1800" kern="1200" dirty="0" err="1"/>
            <a:t>бір</a:t>
          </a:r>
          <a:r>
            <a:rPr lang="ru-RU" sz="1800" kern="1200" dirty="0"/>
            <a:t> </a:t>
          </a:r>
          <a:r>
            <a:rPr lang="ru-RU" sz="1800" kern="1200" dirty="0" err="1"/>
            <a:t>туыс</a:t>
          </a:r>
          <a:r>
            <a:rPr lang="ru-RU" sz="1800" kern="1200" dirty="0"/>
            <a:t>).</a:t>
          </a:r>
          <a:endParaRPr lang="en-US" sz="1800" kern="1200" dirty="0"/>
        </a:p>
      </dsp:txBody>
      <dsp:txXfrm>
        <a:off x="90148" y="173194"/>
        <a:ext cx="4599420" cy="1666402"/>
      </dsp:txXfrm>
    </dsp:sp>
    <dsp:sp modelId="{6825967E-10E5-4A81-AAD1-060B4C2A11CA}">
      <dsp:nvSpPr>
        <dsp:cNvPr id="0" name=""/>
        <dsp:cNvSpPr/>
      </dsp:nvSpPr>
      <dsp:spPr>
        <a:xfrm>
          <a:off x="0" y="1981585"/>
          <a:ext cx="4779716" cy="1846698"/>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a:t>2-бөлім. Спиральды және иілген аэробтар (микроаэрофилдер). Бір тұқымдас, </a:t>
          </a:r>
          <a:r>
            <a:rPr lang="en-US" sz="1800" kern="1200"/>
            <a:t>Spirillaceae, </a:t>
          </a:r>
          <a:r>
            <a:rPr lang="ru-RU" sz="1800" kern="1200"/>
            <a:t>алты туысты қамтиды. </a:t>
          </a:r>
          <a:r>
            <a:rPr lang="en-US" sz="1800" kern="1200"/>
            <a:t>Campylobacter </a:t>
          </a:r>
          <a:r>
            <a:rPr lang="ru-RU" sz="1800" kern="1200"/>
            <a:t>туысының микроорганизмдері адамдар мен жануарлар үшін патогенді.</a:t>
          </a:r>
          <a:endParaRPr lang="en-US" sz="1800" kern="1200"/>
        </a:p>
      </dsp:txBody>
      <dsp:txXfrm>
        <a:off x="90148" y="2071733"/>
        <a:ext cx="4599420" cy="1666402"/>
      </dsp:txXfrm>
    </dsp:sp>
    <dsp:sp modelId="{5680C5E1-F21E-4D47-80CB-7A606555CC16}">
      <dsp:nvSpPr>
        <dsp:cNvPr id="0" name=""/>
        <dsp:cNvSpPr/>
      </dsp:nvSpPr>
      <dsp:spPr>
        <a:xfrm>
          <a:off x="0" y="3880123"/>
          <a:ext cx="4779716" cy="1846698"/>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a:t>3-бөлім. Грамтеріс қозғалмайтын иілген бактериялар. Бір тұқымдас, </a:t>
          </a:r>
          <a:r>
            <a:rPr lang="en-US" sz="1800" kern="1200"/>
            <a:t>Spirosomonas, </a:t>
          </a:r>
          <a:r>
            <a:rPr lang="ru-RU" sz="1800" kern="1200"/>
            <a:t>үш патогенді туысты қамтиды.</a:t>
          </a:r>
          <a:endParaRPr lang="en-US" sz="1800" kern="1200"/>
        </a:p>
      </dsp:txBody>
      <dsp:txXfrm>
        <a:off x="90148" y="3970271"/>
        <a:ext cx="4599420" cy="16664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5A9C4-7299-43BC-B4EC-5B28E4327373}">
      <dsp:nvSpPr>
        <dsp:cNvPr id="0" name=""/>
        <dsp:cNvSpPr/>
      </dsp:nvSpPr>
      <dsp:spPr>
        <a:xfrm>
          <a:off x="0" y="563037"/>
          <a:ext cx="7980511" cy="121826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ru-RU" sz="1400" b="1" kern="1200"/>
            <a:t>6-бөлім. Қатаң анаэробтар. Иілген грамтеріс таяқшалар. Бір тұқымдас,</a:t>
          </a:r>
          <a:r>
            <a:rPr lang="en-US" sz="1400" b="1" kern="1200"/>
            <a:t>Bacteroidaceae, </a:t>
          </a:r>
          <a:r>
            <a:rPr lang="ru-RU" sz="1400" b="1" kern="1200"/>
            <a:t>патогенділерін қоса алғанда 13 туыстан тұрады.</a:t>
          </a:r>
          <a:endParaRPr lang="en-US" sz="1400" b="1" kern="1200"/>
        </a:p>
      </dsp:txBody>
      <dsp:txXfrm>
        <a:off x="59471" y="622508"/>
        <a:ext cx="7861569" cy="1099320"/>
      </dsp:txXfrm>
    </dsp:sp>
    <dsp:sp modelId="{3C2F63BF-4551-49C9-8B20-206718AAFC46}">
      <dsp:nvSpPr>
        <dsp:cNvPr id="0" name=""/>
        <dsp:cNvSpPr/>
      </dsp:nvSpPr>
      <dsp:spPr>
        <a:xfrm>
          <a:off x="0" y="1821619"/>
          <a:ext cx="7980511" cy="1218262"/>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ru-RU" sz="1400" b="1" kern="1200" dirty="0"/>
            <a:t>7-бөлім. </a:t>
          </a:r>
          <a:r>
            <a:rPr lang="ru-RU" sz="1400" b="1" kern="1200" dirty="0" err="1"/>
            <a:t>Диссимиляциялайтын</a:t>
          </a:r>
          <a:r>
            <a:rPr lang="ru-RU" sz="1400" b="1" kern="1200" dirty="0"/>
            <a:t> </a:t>
          </a:r>
          <a:r>
            <a:rPr lang="ru-RU" sz="1400" b="1" kern="1200" dirty="0" err="1"/>
            <a:t>және</a:t>
          </a:r>
          <a:r>
            <a:rPr lang="ru-RU" sz="1400" b="1" kern="1200" dirty="0"/>
            <a:t> </a:t>
          </a:r>
          <a:r>
            <a:rPr lang="ru-RU" sz="1400" b="1" kern="1200" dirty="0" err="1"/>
            <a:t>сульфатты</a:t>
          </a:r>
          <a:r>
            <a:rPr lang="ru-RU" sz="1400" b="1" kern="1200" dirty="0"/>
            <a:t> </a:t>
          </a:r>
          <a:r>
            <a:rPr lang="ru-RU" sz="1400" b="1" kern="1200" dirty="0" err="1"/>
            <a:t>ыдырататын</a:t>
          </a:r>
          <a:r>
            <a:rPr lang="ru-RU" sz="1400" b="1" kern="1200" dirty="0"/>
            <a:t> </a:t>
          </a:r>
          <a:r>
            <a:rPr lang="ru-RU" sz="1400" b="1" kern="1200" dirty="0" err="1"/>
            <a:t>бактериялар</a:t>
          </a:r>
          <a:r>
            <a:rPr lang="ru-RU" sz="1400" b="1" kern="1200" dirty="0"/>
            <a:t>. </a:t>
          </a:r>
          <a:r>
            <a:rPr lang="ru-RU" sz="1400" b="1" kern="1200" dirty="0" err="1"/>
            <a:t>Жеті</a:t>
          </a:r>
          <a:r>
            <a:rPr lang="ru-RU" sz="1400" b="1" kern="1200" dirty="0"/>
            <a:t> </a:t>
          </a:r>
          <a:r>
            <a:rPr lang="ru-RU" sz="1400" b="1" kern="1200" dirty="0" err="1"/>
            <a:t>патогенді</a:t>
          </a:r>
          <a:r>
            <a:rPr lang="ru-RU" sz="1400" b="1" kern="1200" dirty="0"/>
            <a:t> </a:t>
          </a:r>
          <a:r>
            <a:rPr lang="ru-RU" sz="1400" b="1" kern="1200" dirty="0" err="1"/>
            <a:t>емес</a:t>
          </a:r>
          <a:r>
            <a:rPr lang="ru-RU" sz="1400" b="1" kern="1200" dirty="0"/>
            <a:t> </a:t>
          </a:r>
          <a:r>
            <a:rPr lang="ru-RU" sz="1400" b="1" kern="1200" dirty="0" err="1"/>
            <a:t>тұқымдас</a:t>
          </a:r>
          <a:r>
            <a:rPr lang="ru-RU" sz="1400" b="1" kern="1200" dirty="0"/>
            <a:t>.</a:t>
          </a:r>
          <a:endParaRPr lang="en-US" sz="1400" b="1" kern="1200" dirty="0"/>
        </a:p>
      </dsp:txBody>
      <dsp:txXfrm>
        <a:off x="59471" y="1881090"/>
        <a:ext cx="7861569" cy="1099320"/>
      </dsp:txXfrm>
    </dsp:sp>
    <dsp:sp modelId="{7A048B71-359C-42A7-8AFA-1094D1187402}">
      <dsp:nvSpPr>
        <dsp:cNvPr id="0" name=""/>
        <dsp:cNvSpPr/>
      </dsp:nvSpPr>
      <dsp:spPr>
        <a:xfrm>
          <a:off x="0" y="3080202"/>
          <a:ext cx="7980511" cy="1218262"/>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ru-RU" sz="1400" b="1" kern="1200"/>
            <a:t>8-бөлім. Анаэробты грамтеріс кокктар. Бір тұқымдас,</a:t>
          </a:r>
          <a:r>
            <a:rPr lang="en-US" sz="1400" b="1" kern="1200"/>
            <a:t>Vellonelaceae, </a:t>
          </a:r>
          <a:r>
            <a:rPr lang="ru-RU" sz="1400" b="1" kern="1200"/>
            <a:t>үш туыстан тұрады.</a:t>
          </a:r>
          <a:endParaRPr lang="en-US" sz="1400" b="1" kern="1200"/>
        </a:p>
      </dsp:txBody>
      <dsp:txXfrm>
        <a:off x="59471" y="3139673"/>
        <a:ext cx="7861569" cy="1099320"/>
      </dsp:txXfrm>
    </dsp:sp>
    <dsp:sp modelId="{3FDEAFF3-C512-4B87-B65C-CD6C9E642A09}">
      <dsp:nvSpPr>
        <dsp:cNvPr id="0" name=""/>
        <dsp:cNvSpPr/>
      </dsp:nvSpPr>
      <dsp:spPr>
        <a:xfrm>
          <a:off x="0" y="4338785"/>
          <a:ext cx="7980511" cy="1218262"/>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ru-RU" sz="1400" kern="1200" dirty="0"/>
            <a:t>9</a:t>
          </a:r>
          <a:r>
            <a:rPr lang="ru-RU" sz="1400" b="1" kern="1200" dirty="0"/>
            <a:t>-бөлім. </a:t>
          </a:r>
          <a:r>
            <a:rPr lang="en-US" sz="1400" b="1" kern="1200" dirty="0"/>
            <a:t>Rickettsiae </a:t>
          </a:r>
          <a:r>
            <a:rPr lang="ru-RU" sz="1400" b="1" kern="1200" dirty="0" err="1"/>
            <a:t>және</a:t>
          </a:r>
          <a:r>
            <a:rPr lang="ru-RU" sz="1400" b="1" kern="1200" dirty="0"/>
            <a:t> </a:t>
          </a:r>
          <a:r>
            <a:rPr lang="ru-RU" sz="1400" b="1" kern="1200" dirty="0" err="1"/>
            <a:t>хламидиялар</a:t>
          </a:r>
          <a:r>
            <a:rPr lang="ru-RU" sz="1400" b="1" kern="1200" dirty="0"/>
            <a:t>. </a:t>
          </a:r>
          <a:r>
            <a:rPr lang="ru-RU" sz="1400" b="1" kern="1200" dirty="0" err="1"/>
            <a:t>Екі</a:t>
          </a:r>
          <a:r>
            <a:rPr lang="ru-RU" sz="1400" b="1" kern="1200" dirty="0"/>
            <a:t> </a:t>
          </a:r>
          <a:r>
            <a:rPr lang="ru-RU" sz="1400" b="1" kern="1200" dirty="0" err="1"/>
            <a:t>қатар</a:t>
          </a:r>
          <a:r>
            <a:rPr lang="ru-RU" sz="1400" b="1" kern="1200" dirty="0"/>
            <a:t>: </a:t>
          </a:r>
          <a:r>
            <a:rPr lang="en-US" sz="1400" b="1" kern="1200" dirty="0" err="1"/>
            <a:t>Rickettsiales</a:t>
          </a:r>
          <a:r>
            <a:rPr lang="en-US" sz="1400" b="1" kern="1200" dirty="0"/>
            <a:t> </a:t>
          </a:r>
          <a:r>
            <a:rPr lang="ru-RU" sz="1400" b="1" kern="1200" dirty="0" err="1"/>
            <a:t>және</a:t>
          </a:r>
          <a:r>
            <a:rPr lang="ru-RU" sz="1400" b="1" kern="1200" dirty="0"/>
            <a:t> </a:t>
          </a:r>
          <a:r>
            <a:rPr lang="en-US" sz="1400" b="1" kern="1200" dirty="0" err="1"/>
            <a:t>Chlamydiales</a:t>
          </a:r>
          <a:r>
            <a:rPr lang="en-US" sz="1400" b="1" kern="1200" dirty="0"/>
            <a:t>. </a:t>
          </a:r>
          <a:r>
            <a:rPr lang="en-US" sz="1400" b="1" kern="1200" dirty="0" err="1"/>
            <a:t>Rickettsiales</a:t>
          </a:r>
          <a:r>
            <a:rPr lang="en-US" sz="1400" b="1" kern="1200" dirty="0"/>
            <a:t> </a:t>
          </a:r>
          <a:r>
            <a:rPr lang="ru-RU" sz="1400" b="1" kern="1200" dirty="0" err="1"/>
            <a:t>қатары</a:t>
          </a:r>
          <a:r>
            <a:rPr lang="ru-RU" sz="1400" b="1" kern="1200" dirty="0"/>
            <a:t> </a:t>
          </a:r>
          <a:r>
            <a:rPr lang="ru-RU" sz="1400" b="1" kern="1200" dirty="0" err="1"/>
            <a:t>үш</a:t>
          </a:r>
          <a:r>
            <a:rPr lang="ru-RU" sz="1400" b="1" kern="1200" dirty="0"/>
            <a:t> </a:t>
          </a:r>
          <a:r>
            <a:rPr lang="ru-RU" sz="1400" b="1" kern="1200" dirty="0" err="1"/>
            <a:t>тұқымдастан</a:t>
          </a:r>
          <a:r>
            <a:rPr lang="ru-RU" sz="1400" b="1" kern="1200" dirty="0"/>
            <a:t> </a:t>
          </a:r>
          <a:r>
            <a:rPr lang="ru-RU" sz="1400" b="1" kern="1200" dirty="0" err="1"/>
            <a:t>тұрады</a:t>
          </a:r>
          <a:r>
            <a:rPr lang="ru-RU" sz="1400" b="1" kern="1200" dirty="0"/>
            <a:t>: </a:t>
          </a:r>
          <a:r>
            <a:rPr lang="en-US" sz="1400" b="1" kern="1200" dirty="0"/>
            <a:t>Rickettsiaceae, </a:t>
          </a:r>
          <a:r>
            <a:rPr lang="en-US" sz="1400" b="1" kern="1200" dirty="0" err="1"/>
            <a:t>Bartonellaceae</a:t>
          </a:r>
          <a:r>
            <a:rPr lang="en-US" sz="1400" b="1" kern="1200" dirty="0"/>
            <a:t> </a:t>
          </a:r>
          <a:r>
            <a:rPr lang="ru-RU" sz="1400" b="1" kern="1200" dirty="0" err="1"/>
            <a:t>және</a:t>
          </a:r>
          <a:r>
            <a:rPr lang="ru-RU" sz="1400" b="1" kern="1200" dirty="0"/>
            <a:t> </a:t>
          </a:r>
          <a:r>
            <a:rPr lang="en-US" sz="1400" b="1" kern="1200" dirty="0" err="1"/>
            <a:t>Anaplasmataceae</a:t>
          </a:r>
          <a:r>
            <a:rPr lang="en-US" sz="1400" b="1" kern="1200" dirty="0"/>
            <a:t>. Rickettsiaceae </a:t>
          </a:r>
          <a:r>
            <a:rPr lang="ru-RU" sz="1400" b="1" kern="1200" dirty="0" err="1"/>
            <a:t>тұқымдасында</a:t>
          </a:r>
          <a:r>
            <a:rPr lang="ru-RU" sz="1400" b="1" kern="1200" dirty="0"/>
            <a:t> </a:t>
          </a:r>
          <a:r>
            <a:rPr lang="ru-RU" sz="1400" b="1" kern="1200" dirty="0" err="1"/>
            <a:t>сегіз</a:t>
          </a:r>
          <a:r>
            <a:rPr lang="ru-RU" sz="1400" b="1" kern="1200" dirty="0"/>
            <a:t> </a:t>
          </a:r>
          <a:r>
            <a:rPr lang="ru-RU" sz="1400" b="1" kern="1200" dirty="0" err="1"/>
            <a:t>туыстан</a:t>
          </a:r>
          <a:r>
            <a:rPr lang="ru-RU" sz="1400" b="1" kern="1200" dirty="0"/>
            <a:t> </a:t>
          </a:r>
          <a:r>
            <a:rPr lang="ru-RU" sz="1400" b="1" kern="1200" dirty="0" err="1"/>
            <a:t>тұратын</a:t>
          </a:r>
          <a:r>
            <a:rPr lang="ru-RU" sz="1400" b="1" kern="1200" dirty="0"/>
            <a:t> </a:t>
          </a:r>
          <a:r>
            <a:rPr lang="ru-RU" sz="1400" b="1" kern="1200" dirty="0" err="1"/>
            <a:t>үш</a:t>
          </a:r>
          <a:r>
            <a:rPr lang="ru-RU" sz="1400" b="1" kern="1200" dirty="0"/>
            <a:t> </a:t>
          </a:r>
          <a:r>
            <a:rPr lang="ru-RU" sz="1400" b="1" kern="1200" dirty="0" err="1"/>
            <a:t>тайпа</a:t>
          </a:r>
          <a:r>
            <a:rPr lang="ru-RU" sz="1400" b="1" kern="1200" dirty="0"/>
            <a:t> бар. </a:t>
          </a:r>
          <a:r>
            <a:rPr lang="en-US" sz="1400" b="1" kern="1200" dirty="0" err="1"/>
            <a:t>Bartonellaceae</a:t>
          </a:r>
          <a:r>
            <a:rPr lang="en-US" sz="1400" b="1" kern="1200" dirty="0"/>
            <a:t> </a:t>
          </a:r>
          <a:r>
            <a:rPr lang="ru-RU" sz="1400" b="1" kern="1200" dirty="0" err="1"/>
            <a:t>тұқымдасында</a:t>
          </a:r>
          <a:r>
            <a:rPr lang="ru-RU" sz="1400" b="1" kern="1200" dirty="0"/>
            <a:t> </a:t>
          </a:r>
          <a:r>
            <a:rPr lang="ru-RU" sz="1400" b="1" kern="1200" dirty="0" err="1"/>
            <a:t>екі</a:t>
          </a:r>
          <a:r>
            <a:rPr lang="ru-RU" sz="1400" b="1" kern="1200" dirty="0"/>
            <a:t> </a:t>
          </a:r>
          <a:r>
            <a:rPr lang="ru-RU" sz="1400" b="1" kern="1200" dirty="0" err="1"/>
            <a:t>туыс</a:t>
          </a:r>
          <a:r>
            <a:rPr lang="ru-RU" sz="1400" b="1" kern="1200" dirty="0"/>
            <a:t>, ал </a:t>
          </a:r>
          <a:r>
            <a:rPr lang="en-US" sz="1400" b="1" kern="1200" dirty="0" err="1"/>
            <a:t>Anaplasmataceae</a:t>
          </a:r>
          <a:r>
            <a:rPr lang="en-US" sz="1400" b="1" kern="1200" dirty="0"/>
            <a:t> </a:t>
          </a:r>
          <a:r>
            <a:rPr lang="ru-RU" sz="1400" b="1" kern="1200" dirty="0" err="1"/>
            <a:t>төрт</a:t>
          </a:r>
          <a:r>
            <a:rPr lang="ru-RU" sz="1400" b="1" kern="1200" dirty="0"/>
            <a:t> </a:t>
          </a:r>
          <a:r>
            <a:rPr lang="ru-RU" sz="1400" b="1" kern="1200" dirty="0" err="1"/>
            <a:t>туыс</a:t>
          </a:r>
          <a:r>
            <a:rPr lang="ru-RU" sz="1400" b="1" kern="1200" dirty="0"/>
            <a:t> бар. </a:t>
          </a:r>
          <a:r>
            <a:rPr lang="en-US" sz="1400" b="1" kern="1200" dirty="0" err="1"/>
            <a:t>Chlamydiales</a:t>
          </a:r>
          <a:r>
            <a:rPr lang="en-US" sz="1400" b="1" kern="1200" dirty="0"/>
            <a:t> </a:t>
          </a:r>
          <a:r>
            <a:rPr lang="ru-RU" sz="1400" b="1" kern="1200" dirty="0" err="1"/>
            <a:t>қатарының</a:t>
          </a:r>
          <a:r>
            <a:rPr lang="ru-RU" sz="1400" b="1" kern="1200" dirty="0"/>
            <a:t> </a:t>
          </a:r>
          <a:r>
            <a:rPr lang="ru-RU" sz="1400" b="1" kern="1200" dirty="0" err="1"/>
            <a:t>бір</a:t>
          </a:r>
          <a:r>
            <a:rPr lang="ru-RU" sz="1400" b="1" kern="1200" dirty="0"/>
            <a:t> </a:t>
          </a:r>
          <a:r>
            <a:rPr lang="ru-RU" sz="1400" b="1" kern="1200" dirty="0" err="1"/>
            <a:t>тұқымдасы</a:t>
          </a:r>
          <a:r>
            <a:rPr lang="ru-RU" sz="1400" b="1" kern="1200" dirty="0"/>
            <a:t>,</a:t>
          </a:r>
          <a:r>
            <a:rPr lang="en-US" sz="1400" b="1" kern="1200" dirty="0" err="1"/>
            <a:t>Chlamydiaceae</a:t>
          </a:r>
          <a:r>
            <a:rPr lang="en-US" sz="1400" b="1" kern="1200" dirty="0"/>
            <a:t> </a:t>
          </a:r>
          <a:r>
            <a:rPr lang="ru-RU" sz="1400" b="1" kern="1200" dirty="0" err="1"/>
            <a:t>және</a:t>
          </a:r>
          <a:r>
            <a:rPr lang="ru-RU" sz="1400" b="1" kern="1200" dirty="0"/>
            <a:t> </a:t>
          </a:r>
          <a:r>
            <a:rPr lang="ru-RU" sz="1400" b="1" kern="1200" dirty="0" err="1"/>
            <a:t>бір</a:t>
          </a:r>
          <a:r>
            <a:rPr lang="ru-RU" sz="1400" b="1" kern="1200" dirty="0"/>
            <a:t> </a:t>
          </a:r>
          <a:r>
            <a:rPr lang="ru-RU" sz="1400" b="1" kern="1200" dirty="0" err="1"/>
            <a:t>туысы</a:t>
          </a:r>
          <a:r>
            <a:rPr lang="ru-RU" sz="1400" b="1" kern="1200" dirty="0"/>
            <a:t> </a:t>
          </a:r>
          <a:r>
            <a:rPr lang="en-US" sz="1400" b="1" kern="1200" dirty="0"/>
            <a:t>Chlamydia </a:t>
          </a:r>
          <a:r>
            <a:rPr lang="ru-RU" sz="1400" b="1" kern="1200" dirty="0"/>
            <a:t>бар. </a:t>
          </a:r>
          <a:r>
            <a:rPr lang="ru-RU" sz="1400" b="1" kern="1200" dirty="0" err="1"/>
            <a:t>Барлық</a:t>
          </a:r>
          <a:r>
            <a:rPr lang="ru-RU" sz="1400" b="1" kern="1200" dirty="0"/>
            <a:t> </a:t>
          </a:r>
          <a:r>
            <a:rPr lang="ru-RU" sz="1400" b="1" kern="1200" dirty="0" err="1"/>
            <a:t>тұқымдастарда</a:t>
          </a:r>
          <a:r>
            <a:rPr lang="ru-RU" sz="1400" b="1" kern="1200" dirty="0"/>
            <a:t> </a:t>
          </a:r>
          <a:r>
            <a:rPr lang="ru-RU" sz="1400" b="1" kern="1200" dirty="0" err="1"/>
            <a:t>патогенді</a:t>
          </a:r>
          <a:r>
            <a:rPr lang="ru-RU" sz="1400" b="1" kern="1200" dirty="0"/>
            <a:t> </a:t>
          </a:r>
          <a:r>
            <a:rPr lang="ru-RU" sz="1400" b="1" kern="1200" dirty="0" err="1"/>
            <a:t>микроорганизмдер</a:t>
          </a:r>
          <a:r>
            <a:rPr lang="ru-RU" sz="1400" b="1" kern="1200" dirty="0"/>
            <a:t> бар.</a:t>
          </a:r>
          <a:endParaRPr lang="en-US" sz="1400" b="1" kern="1200" dirty="0"/>
        </a:p>
      </dsp:txBody>
      <dsp:txXfrm>
        <a:off x="59471" y="4398256"/>
        <a:ext cx="7861569" cy="10993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75524A-16DD-46A1-BB77-F1FAFD2D7DE0}">
      <dsp:nvSpPr>
        <dsp:cNvPr id="0" name=""/>
        <dsp:cNvSpPr/>
      </dsp:nvSpPr>
      <dsp:spPr>
        <a:xfrm>
          <a:off x="0" y="107950"/>
          <a:ext cx="7374582" cy="138527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ru-RU" sz="1600" kern="1200" dirty="0"/>
            <a:t>12-бөлім. </a:t>
          </a:r>
          <a:r>
            <a:rPr lang="ru-RU" sz="1600" kern="1200" dirty="0" err="1"/>
            <a:t>Грам-позитивті</a:t>
          </a:r>
          <a:r>
            <a:rPr lang="ru-RU" sz="1600" kern="1200" dirty="0"/>
            <a:t> </a:t>
          </a:r>
          <a:r>
            <a:rPr lang="ru-RU" sz="1600" kern="1200" dirty="0" err="1"/>
            <a:t>кокктар</a:t>
          </a:r>
          <a:r>
            <a:rPr lang="ru-RU" sz="1600" kern="1200" dirty="0"/>
            <a:t>. </a:t>
          </a:r>
          <a:r>
            <a:rPr lang="ru-RU" sz="1600" kern="1200" dirty="0" err="1"/>
            <a:t>Екі</a:t>
          </a:r>
          <a:r>
            <a:rPr lang="ru-RU" sz="1600" kern="1200" dirty="0"/>
            <a:t> </a:t>
          </a:r>
          <a:r>
            <a:rPr lang="ru-RU" sz="1600" kern="1200" dirty="0" err="1"/>
            <a:t>тұқымдас</a:t>
          </a:r>
          <a:r>
            <a:rPr lang="ru-RU" sz="1600" kern="1200" dirty="0"/>
            <a:t>: </a:t>
          </a:r>
          <a:r>
            <a:rPr lang="en-US" sz="1600" kern="1200" dirty="0" err="1"/>
            <a:t>Micrococcaceae</a:t>
          </a:r>
          <a:r>
            <a:rPr lang="en-US" sz="1600" kern="1200" dirty="0"/>
            <a:t> </a:t>
          </a:r>
          <a:r>
            <a:rPr lang="ru-RU" sz="1600" kern="1200" dirty="0" err="1"/>
            <a:t>және</a:t>
          </a:r>
          <a:r>
            <a:rPr lang="ru-RU" sz="1600" kern="1200" dirty="0"/>
            <a:t> </a:t>
          </a:r>
          <a:r>
            <a:rPr lang="en-US" sz="1600" kern="1200" dirty="0" err="1"/>
            <a:t>Deinococcaceae</a:t>
          </a:r>
          <a:r>
            <a:rPr lang="en-US" sz="1600" kern="1200" dirty="0"/>
            <a:t>. </a:t>
          </a:r>
          <a:r>
            <a:rPr lang="en-US" sz="1600" kern="1200" dirty="0" err="1"/>
            <a:t>Micrococcaceae</a:t>
          </a:r>
          <a:r>
            <a:rPr lang="en-US" sz="1600" kern="1200" dirty="0"/>
            <a:t> </a:t>
          </a:r>
          <a:r>
            <a:rPr lang="ru-RU" sz="1600" kern="1200" dirty="0" err="1"/>
            <a:t>тұқымдасында</a:t>
          </a:r>
          <a:r>
            <a:rPr lang="ru-RU" sz="1600" kern="1200" dirty="0"/>
            <a:t> </a:t>
          </a:r>
          <a:r>
            <a:rPr lang="ru-RU" sz="1600" kern="1200" dirty="0" err="1"/>
            <a:t>төрт</a:t>
          </a:r>
          <a:r>
            <a:rPr lang="ru-RU" sz="1600" kern="1200" dirty="0"/>
            <a:t> </a:t>
          </a:r>
          <a:r>
            <a:rPr lang="ru-RU" sz="1600" kern="1200" dirty="0" err="1"/>
            <a:t>туыс</a:t>
          </a:r>
          <a:r>
            <a:rPr lang="ru-RU" sz="1600" kern="1200" dirty="0"/>
            <a:t> бар: </a:t>
          </a:r>
          <a:r>
            <a:rPr lang="en-US" sz="1600" kern="1200" dirty="0"/>
            <a:t>Micrococcus, </a:t>
          </a:r>
          <a:r>
            <a:rPr lang="en-US" sz="1600" kern="1200" dirty="0" err="1"/>
            <a:t>Stomatococcus</a:t>
          </a:r>
          <a:r>
            <a:rPr lang="en-US" sz="1600" kern="1200" dirty="0"/>
            <a:t>, </a:t>
          </a:r>
          <a:r>
            <a:rPr lang="en-US" sz="1600" kern="1200" dirty="0" err="1"/>
            <a:t>Planococcus</a:t>
          </a:r>
          <a:r>
            <a:rPr lang="en-US" sz="1600" kern="1200" dirty="0"/>
            <a:t> </a:t>
          </a:r>
          <a:r>
            <a:rPr lang="ru-RU" sz="1600" kern="1200" dirty="0" err="1"/>
            <a:t>және</a:t>
          </a:r>
          <a:r>
            <a:rPr lang="ru-RU" sz="1600" kern="1200" dirty="0"/>
            <a:t> </a:t>
          </a:r>
          <a:r>
            <a:rPr lang="en-US" sz="1600" kern="1200" dirty="0"/>
            <a:t>Staphylococcus.</a:t>
          </a:r>
          <a:r>
            <a:rPr lang="kk-KZ" sz="1600" kern="1200" dirty="0"/>
            <a:t> </a:t>
          </a:r>
          <a:r>
            <a:rPr lang="ru-RU" sz="1600" kern="1200" dirty="0" err="1"/>
            <a:t>Аталған</a:t>
          </a:r>
          <a:r>
            <a:rPr lang="ru-RU" sz="1600" kern="1200" dirty="0"/>
            <a:t> </a:t>
          </a:r>
          <a:r>
            <a:rPr lang="ru-RU" sz="1600" kern="1200" dirty="0" err="1"/>
            <a:t>екі</a:t>
          </a:r>
          <a:r>
            <a:rPr lang="ru-RU" sz="1600" kern="1200" dirty="0"/>
            <a:t> </a:t>
          </a:r>
          <a:r>
            <a:rPr lang="ru-RU" sz="1600" kern="1200" dirty="0" err="1"/>
            <a:t>тұқымдастан</a:t>
          </a:r>
          <a:r>
            <a:rPr lang="ru-RU" sz="1600" kern="1200" dirty="0"/>
            <a:t> </a:t>
          </a:r>
          <a:r>
            <a:rPr lang="ru-RU" sz="1600" kern="1200" dirty="0" err="1"/>
            <a:t>басқа</a:t>
          </a:r>
          <a:r>
            <a:rPr lang="ru-RU" sz="1600" kern="1200" dirty="0"/>
            <a:t>, </a:t>
          </a:r>
          <a:r>
            <a:rPr lang="ru-RU" sz="1600" kern="1200" dirty="0" err="1"/>
            <a:t>бұл</a:t>
          </a:r>
          <a:r>
            <a:rPr lang="ru-RU" sz="1600" kern="1200" dirty="0"/>
            <a:t> </a:t>
          </a:r>
          <a:r>
            <a:rPr lang="ru-RU" sz="1600" kern="1200" dirty="0" err="1"/>
            <a:t>бөлімге</a:t>
          </a:r>
          <a:r>
            <a:rPr lang="ru-RU" sz="1600" kern="1200" dirty="0"/>
            <a:t> он </a:t>
          </a:r>
          <a:r>
            <a:rPr lang="ru-RU" sz="1600" kern="1200" dirty="0" err="1"/>
            <a:t>тәуелсіз</a:t>
          </a:r>
          <a:r>
            <a:rPr lang="ru-RU" sz="1600" kern="1200" dirty="0"/>
            <a:t> </a:t>
          </a:r>
          <a:r>
            <a:rPr lang="ru-RU" sz="1600" kern="1200" dirty="0" err="1"/>
            <a:t>туыс</a:t>
          </a:r>
          <a:r>
            <a:rPr lang="ru-RU" sz="1600" kern="1200" dirty="0"/>
            <a:t> </a:t>
          </a:r>
          <a:r>
            <a:rPr lang="ru-RU" sz="1600" kern="1200" dirty="0" err="1"/>
            <a:t>кіреді</a:t>
          </a:r>
          <a:r>
            <a:rPr lang="ru-RU" sz="1600" kern="1200" dirty="0"/>
            <a:t>: </a:t>
          </a:r>
          <a:r>
            <a:rPr lang="en-US" sz="1600" kern="1200" dirty="0"/>
            <a:t>Streptococcus, </a:t>
          </a:r>
          <a:r>
            <a:rPr lang="en-US" sz="1600" kern="1200" dirty="0" err="1"/>
            <a:t>Leuconostos</a:t>
          </a:r>
          <a:r>
            <a:rPr lang="en-US" sz="1600" kern="1200" dirty="0"/>
            <a:t>, </a:t>
          </a:r>
          <a:r>
            <a:rPr lang="en-US" sz="1600" kern="1200" dirty="0" err="1"/>
            <a:t>Pedicoccus</a:t>
          </a:r>
          <a:r>
            <a:rPr lang="en-US" sz="1600" kern="1200" dirty="0"/>
            <a:t>, Sarcina </a:t>
          </a:r>
          <a:r>
            <a:rPr lang="ru-RU" sz="1600" kern="1200" dirty="0" err="1"/>
            <a:t>және</a:t>
          </a:r>
          <a:r>
            <a:rPr lang="ru-RU" sz="1600" kern="1200" dirty="0"/>
            <a:t> </a:t>
          </a:r>
          <a:r>
            <a:rPr lang="ru-RU" sz="1600" kern="1200" dirty="0" err="1"/>
            <a:t>басқалары</a:t>
          </a:r>
          <a:r>
            <a:rPr lang="ru-RU" sz="1600" kern="1200" dirty="0"/>
            <a:t>.</a:t>
          </a:r>
          <a:endParaRPr lang="en-US" sz="1600" kern="1200" dirty="0"/>
        </a:p>
      </dsp:txBody>
      <dsp:txXfrm>
        <a:off x="67624" y="175574"/>
        <a:ext cx="7239334" cy="1250031"/>
      </dsp:txXfrm>
    </dsp:sp>
    <dsp:sp modelId="{3D1018E5-AC8D-4AAF-89B4-E21D0EA5E202}">
      <dsp:nvSpPr>
        <dsp:cNvPr id="0" name=""/>
        <dsp:cNvSpPr/>
      </dsp:nvSpPr>
      <dsp:spPr>
        <a:xfrm>
          <a:off x="0" y="1539310"/>
          <a:ext cx="7374582" cy="1385279"/>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ru-RU" sz="1600" kern="1200"/>
            <a:t>13-бөлім. Спора түзетін грам-позитивті таяқшалар мен кокктар. Алты туыс: </a:t>
          </a:r>
          <a:r>
            <a:rPr lang="en-US" sz="1600" kern="1200"/>
            <a:t>Bacillus, Clostridium, Sporolactobacillus, Sporosarcina </a:t>
          </a:r>
          <a:r>
            <a:rPr lang="ru-RU" sz="1600" kern="1200"/>
            <a:t>және басқалары. Алғашқы екі туыс патогенді түрлерді қамтиды.</a:t>
          </a:r>
          <a:endParaRPr lang="en-US" sz="1600" kern="1200"/>
        </a:p>
      </dsp:txBody>
      <dsp:txXfrm>
        <a:off x="67624" y="1606934"/>
        <a:ext cx="7239334" cy="1250031"/>
      </dsp:txXfrm>
    </dsp:sp>
    <dsp:sp modelId="{F2973180-64C9-4060-A954-E7F7FCE6A9A6}">
      <dsp:nvSpPr>
        <dsp:cNvPr id="0" name=""/>
        <dsp:cNvSpPr/>
      </dsp:nvSpPr>
      <dsp:spPr>
        <a:xfrm>
          <a:off x="0" y="2970670"/>
          <a:ext cx="7374582" cy="1385279"/>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ru-RU" sz="1600" kern="1200"/>
            <a:t>14-бөлім. Спора түзбейтін грам-позитивті таяқшалар. Жеті туыс: </a:t>
          </a:r>
          <a:r>
            <a:rPr lang="en-US" sz="1600" kern="1200"/>
            <a:t>Lactobacillus, Listeria, Erysipelotrix </a:t>
          </a:r>
          <a:r>
            <a:rPr lang="ru-RU" sz="1600" kern="1200"/>
            <a:t>және басқалары. Кейбіреулерінде патогенді түрлер бар.</a:t>
          </a:r>
          <a:endParaRPr lang="en-US" sz="1600" kern="1200"/>
        </a:p>
      </dsp:txBody>
      <dsp:txXfrm>
        <a:off x="67624" y="3038294"/>
        <a:ext cx="7239334" cy="125003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8E6AFB95-8B7D-41FF-956A-7F30094512AA}" type="datetimeFigureOut">
              <a:rPr lang="ru-RU"/>
              <a:pPr>
                <a:defRPr/>
              </a:pPr>
              <a:t>29.01.2026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A1247CFB-B1D8-4759-8BA2-AE707089F0C7}"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p:spPr>
      </p:sp>
      <p:sp>
        <p:nvSpPr>
          <p:cNvPr id="21507"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a:p>
        </p:txBody>
      </p:sp>
      <p:sp>
        <p:nvSpPr>
          <p:cNvPr id="2150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114B919-4928-43FF-896E-BB80B5A58107}" type="slidenum">
              <a:rPr lang="ru-RU" smtClean="0"/>
              <a:pPr/>
              <a:t>5</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z="1800">
              <a:latin typeface="Times New Roman" pitchFamily="18" charset="0"/>
              <a:cs typeface="Times New Roman" pitchFamily="18" charset="0"/>
            </a:endParaRPr>
          </a:p>
        </p:txBody>
      </p:sp>
      <p:sp>
        <p:nvSpPr>
          <p:cNvPr id="2253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09D402-17F9-4303-9C74-0BFC8470039C}" type="slidenum">
              <a:rPr lang="ru-RU" smtClean="0"/>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ru-RU"/>
              <a:t>Образец заголовка</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BED9A708-D308-47E4-98C9-2288F6830BD3}" type="slidenum">
              <a:rPr lang="ru-RU" smtClean="0"/>
              <a:pPr>
                <a:defRPr/>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320312"/>
      </p:ext>
    </p:extLst>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2BD21E96-1910-4748-8D96-989F13C948BE}" type="slidenum">
              <a:rPr lang="ru-RU" smtClean="0"/>
              <a:pPr>
                <a:defRPr/>
              </a:pPr>
              <a:t>‹#›</a:t>
            </a:fld>
            <a:endParaRPr lang="ru-RU"/>
          </a:p>
        </p:txBody>
      </p:sp>
    </p:spTree>
    <p:extLst>
      <p:ext uri="{BB962C8B-B14F-4D97-AF65-F5344CB8AC3E}">
        <p14:creationId xmlns:p14="http://schemas.microsoft.com/office/powerpoint/2010/main" val="3948558438"/>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38F7B98-0D6F-4CA1-94E6-3ECFBE4602E6}" type="slidenum">
              <a:rPr lang="ru-RU" smtClean="0"/>
              <a:pPr>
                <a:defRPr/>
              </a:pPr>
              <a:t>‹#›</a:t>
            </a:fld>
            <a:endParaRPr lang="ru-RU"/>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1160911"/>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F396EB3-D781-440B-89EB-CEE1600DABDE}" type="slidenum">
              <a:rPr lang="ru-RU" smtClean="0"/>
              <a:pPr>
                <a:defRPr/>
              </a:pPr>
              <a:t>‹#›</a:t>
            </a:fld>
            <a:endParaRPr lang="ru-RU"/>
          </a:p>
        </p:txBody>
      </p:sp>
    </p:spTree>
    <p:extLst>
      <p:ext uri="{BB962C8B-B14F-4D97-AF65-F5344CB8AC3E}">
        <p14:creationId xmlns:p14="http://schemas.microsoft.com/office/powerpoint/2010/main" val="2812179916"/>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4DD3A5AA-78EA-4E9A-9C6A-C33014372B4A}" type="slidenum">
              <a:rPr lang="ru-RU" smtClean="0"/>
              <a:pPr>
                <a:defRPr/>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0814885"/>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BA7AB11-FAE9-48FC-994E-5C5E18EBD790}" type="slidenum">
              <a:rPr lang="ru-RU" smtClean="0"/>
              <a:pPr>
                <a:defRPr/>
              </a:pPr>
              <a:t>‹#›</a:t>
            </a:fld>
            <a:endParaRPr lang="ru-RU"/>
          </a:p>
        </p:txBody>
      </p:sp>
    </p:spTree>
    <p:extLst>
      <p:ext uri="{BB962C8B-B14F-4D97-AF65-F5344CB8AC3E}">
        <p14:creationId xmlns:p14="http://schemas.microsoft.com/office/powerpoint/2010/main" val="2990926177"/>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ru-RU"/>
              <a:t>Образец заголовка</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768096" y="2967788"/>
            <a:ext cx="356616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4491990" y="2967788"/>
            <a:ext cx="356616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F7CF9B8C-A7FE-4166-8902-604A256871B4}" type="slidenum">
              <a:rPr lang="ru-RU" smtClean="0"/>
              <a:pPr>
                <a:defRPr/>
              </a:pPr>
              <a:t>‹#›</a:t>
            </a:fld>
            <a:endParaRPr lang="ru-RU"/>
          </a:p>
        </p:txBody>
      </p:sp>
    </p:spTree>
    <p:extLst>
      <p:ext uri="{BB962C8B-B14F-4D97-AF65-F5344CB8AC3E}">
        <p14:creationId xmlns:p14="http://schemas.microsoft.com/office/powerpoint/2010/main" val="1781229063"/>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BF1C84D8-CB2A-46D5-8D90-AF48F829DD60}" type="slidenum">
              <a:rPr lang="ru-RU" smtClean="0"/>
              <a:pPr>
                <a:defRPr/>
              </a:pPr>
              <a:t>‹#›</a:t>
            </a:fld>
            <a:endParaRPr lang="ru-RU"/>
          </a:p>
        </p:txBody>
      </p:sp>
    </p:spTree>
    <p:extLst>
      <p:ext uri="{BB962C8B-B14F-4D97-AF65-F5344CB8AC3E}">
        <p14:creationId xmlns:p14="http://schemas.microsoft.com/office/powerpoint/2010/main" val="1823215238"/>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418E652B-FD1B-4406-A40C-579B49E99EAA}" type="slidenum">
              <a:rPr lang="ru-RU" smtClean="0"/>
              <a:pPr>
                <a:defRPr/>
              </a:pPr>
              <a:t>‹#›</a:t>
            </a:fld>
            <a:endParaRPr lang="ru-RU"/>
          </a:p>
        </p:txBody>
      </p:sp>
    </p:spTree>
    <p:extLst>
      <p:ext uri="{BB962C8B-B14F-4D97-AF65-F5344CB8AC3E}">
        <p14:creationId xmlns:p14="http://schemas.microsoft.com/office/powerpoint/2010/main" val="2523888637"/>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ru-RU"/>
              <a:t>Образец заголовка</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F3670D34-F4B2-4FAF-9875-495F15E0F6D1}" type="slidenum">
              <a:rPr lang="ru-RU" smtClean="0"/>
              <a:pPr>
                <a:defRPr/>
              </a:pPr>
              <a:t>‹#›</a:t>
            </a:fld>
            <a:endParaRPr lang="ru-RU"/>
          </a:p>
        </p:txBody>
      </p:sp>
    </p:spTree>
    <p:extLst>
      <p:ext uri="{BB962C8B-B14F-4D97-AF65-F5344CB8AC3E}">
        <p14:creationId xmlns:p14="http://schemas.microsoft.com/office/powerpoint/2010/main" val="405985592"/>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12E187A-6F62-4B1A-8E2C-81E80FA0553F}" type="slidenum">
              <a:rPr lang="ru-RU" smtClean="0"/>
              <a:pPr>
                <a:defRPr/>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455033"/>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a:defRPr/>
            </a:pPr>
            <a:endParaRPr lang="ru-RU"/>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a:defRPr/>
            </a:pPr>
            <a:endParaRPr lang="ru-RU"/>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a:defRPr/>
            </a:pPr>
            <a:fld id="{D88C68AB-D461-4B53-A0C6-9A312FE14DB8}" type="slidenum">
              <a:rPr lang="ru-RU" smtClean="0"/>
              <a:pPr>
                <a:defRPr/>
              </a:pPr>
              <a:t>‹#›</a:t>
            </a:fld>
            <a:endParaRPr lang="ru-RU"/>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7851703"/>
      </p:ext>
    </p:extLst>
  </p:cSld>
  <p:clrMap bg1="lt1" tx1="dk1" bg2="lt2" tx2="dk2" accent1="accent1" accent2="accent2" accent3="accent3" accent4="accent4" accent5="accent5" accent6="accent6" hlink="hlink" folHlink="folHlink"/>
  <p:sldLayoutIdLst>
    <p:sldLayoutId id="2147485253"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Lst>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68" decel="100000"/>
                                        <p:tgtEl>
                                          <p:spTgt spid="2"/>
                                        </p:tgtEl>
                                      </p:cBhvr>
                                    </p:animEffect>
                                    <p:animScale>
                                      <p:cBhvr>
                                        <p:cTn id="8" dur="768" decel="100000"/>
                                        <p:tgtEl>
                                          <p:spTgt spid="2"/>
                                        </p:tgtEl>
                                      </p:cBhvr>
                                      <p:from x="10000" y="10000"/>
                                      <p:to x="200000" y="450000"/>
                                    </p:animScale>
                                    <p:animScale>
                                      <p:cBhvr>
                                        <p:cTn id="9" dur="1230" accel="100000" fill="hold">
                                          <p:stCondLst>
                                            <p:cond delay="768"/>
                                          </p:stCondLst>
                                        </p:cTn>
                                        <p:tgtEl>
                                          <p:spTgt spid="2"/>
                                        </p:tgtEl>
                                      </p:cBhvr>
                                      <p:from x="200000" y="450000"/>
                                      <p:to x="100000" y="100000"/>
                                    </p:animScale>
                                    <p:set>
                                      <p:cBhvr>
                                        <p:cTn id="10" dur="768" fill="hold"/>
                                        <p:tgtEl>
                                          <p:spTgt spid="2"/>
                                        </p:tgtEl>
                                        <p:attrNameLst>
                                          <p:attrName>ppt_x</p:attrName>
                                        </p:attrNameLst>
                                      </p:cBhvr>
                                      <p:to>
                                        <p:strVal val="(0.5)"/>
                                      </p:to>
                                    </p:set>
                                    <p:anim from="(0.5)" to="(#ppt_x)" calcmode="lin" valueType="num">
                                      <p:cBhvr>
                                        <p:cTn id="11" dur="1230" accel="100000" fill="hold">
                                          <p:stCondLst>
                                            <p:cond delay="768"/>
                                          </p:stCondLst>
                                        </p:cTn>
                                        <p:tgtEl>
                                          <p:spTgt spid="2"/>
                                        </p:tgtEl>
                                        <p:attrNameLst>
                                          <p:attrName>ppt_x</p:attrName>
                                        </p:attrNameLst>
                                      </p:cBhvr>
                                    </p:anim>
                                    <p:set>
                                      <p:cBhvr>
                                        <p:cTn id="12" dur="768" fill="hold"/>
                                        <p:tgtEl>
                                          <p:spTgt spid="2"/>
                                        </p:tgtEl>
                                        <p:attrNameLst>
                                          <p:attrName>ppt_y</p:attrName>
                                        </p:attrNameLst>
                                      </p:cBhvr>
                                      <p:to>
                                        <p:strVal val="(#ppt_y+0.4)"/>
                                      </p:to>
                                    </p:set>
                                    <p:anim from="(#ppt_y+0.4)" to="(#ppt_y)" calcmode="lin" valueType="num">
                                      <p:cBhvr>
                                        <p:cTn id="13" dur="1230" accel="100000" fill="hold">
                                          <p:stCondLst>
                                            <p:cond delay="768"/>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6.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s://kk.wikipedia.org/w/index.php?title=%D0%AD%D1%84%D0%B8%D1%80%D0%BB%D0%B5%D1%80&amp;action=edit&amp;redlink=1" TargetMode="External"/><Relationship Id="rId3" Type="http://schemas.openxmlformats.org/officeDocument/2006/relationships/hyperlink" Target="https://kk.wikipedia.org/wiki/%D0%96%D0%B0%D1%81%D1%83%D1%88%D0%B0" TargetMode="External"/><Relationship Id="rId7" Type="http://schemas.openxmlformats.org/officeDocument/2006/relationships/hyperlink" Target="https://kk.wikipedia.org/wiki/%D0%93%D0%BB%D0%B8%D1%86%D0%B5%D1%80%D0%B8%D0%BD" TargetMode="External"/><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hyperlink" Target="https://kk.wikipedia.org/wiki/%D0%9B%D0%B8%D0%BF%D0%B8%D0%B4%D1%82%D0%B5%D1%80" TargetMode="External"/><Relationship Id="rId5" Type="http://schemas.openxmlformats.org/officeDocument/2006/relationships/hyperlink" Target="https://kk.wikipedia.org/w/index.php?title=%D0%9C%D1%83%D1%80%D0%B5%D0%B8%D0%BD&amp;action=edit&amp;redlink=1" TargetMode="External"/><Relationship Id="rId4" Type="http://schemas.openxmlformats.org/officeDocument/2006/relationships/hyperlink" Target="https://kk.wikipedia.org/wiki/%D0%91%D0%B0%D0%BA%D1%82%D0%B5%D1%80%D0%B8%D1%8F" TargetMode="External"/><Relationship Id="rId9" Type="http://schemas.openxmlformats.org/officeDocument/2006/relationships/hyperlink" Target="https://kk.wikipedia.org/wiki/%D0%A1%D0%BF%D0%B8%D1%80%D1%82"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kk.wikipedia.org/wiki/%D0%A0%D0%9D%D2%9A" TargetMode="External"/><Relationship Id="rId2" Type="http://schemas.openxmlformats.org/officeDocument/2006/relationships/hyperlink" Target="https://kk.wikipedia.org/wiki/%D0%90%D0%BD%D1%82%D0%B8%D0%B1%D0%B8%D0%BE%D1%82%D0%B8%D0%BA" TargetMode="External"/><Relationship Id="rId1" Type="http://schemas.openxmlformats.org/officeDocument/2006/relationships/slideLayout" Target="../slideLayouts/slideLayout2.xml"/><Relationship Id="rId5" Type="http://schemas.openxmlformats.org/officeDocument/2006/relationships/hyperlink" Target="https://kk.wikipedia.org/wiki/%D0%9C%D0%B5%D1%82%D0%B0%D0%BD" TargetMode="External"/><Relationship Id="rId4" Type="http://schemas.openxmlformats.org/officeDocument/2006/relationships/hyperlink" Target="https://kk.wikipedia.org/w/index.php?title=%D0%9F%D0%BE%D0%BB%D0%B8%D0%BC%D0%B5%D1%80%D0%B0%D0%B7%D0%B0&amp;action=edit&amp;redlink=1"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12"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cxnSp>
        <p:nvCxnSpPr>
          <p:cNvPr id="14" name="Straight Connector 13">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88505" y="1814574"/>
            <a:ext cx="5570417" cy="3228207"/>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0" name="Rectangle 19">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1444" y="620720"/>
            <a:ext cx="5492423"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title"/>
          </p:nvPr>
        </p:nvSpPr>
        <p:spPr>
          <a:xfrm>
            <a:off x="3534918" y="1105351"/>
            <a:ext cx="4765475" cy="3023981"/>
          </a:xfrm>
        </p:spPr>
        <p:txBody>
          <a:bodyPr vert="horz" lIns="91440" tIns="45720" rIns="91440" bIns="45720" rtlCol="0" anchor="b">
            <a:normAutofit/>
          </a:bodyPr>
          <a:lstStyle/>
          <a:p>
            <a:pPr algn="l" fontAlgn="auto">
              <a:spcAft>
                <a:spcPts val="0"/>
              </a:spcAft>
              <a:defRPr/>
            </a:pPr>
            <a:r>
              <a:rPr lang="en-US" sz="2600" dirty="0" err="1">
                <a:solidFill>
                  <a:srgbClr val="FFFFFF"/>
                </a:solidFill>
              </a:rPr>
              <a:t>Микроорганизмдердің</a:t>
            </a:r>
            <a:r>
              <a:rPr lang="en-US" sz="2600" dirty="0">
                <a:solidFill>
                  <a:srgbClr val="FFFFFF"/>
                </a:solidFill>
              </a:rPr>
              <a:t> </a:t>
            </a:r>
            <a:r>
              <a:rPr lang="en-US" sz="2600" dirty="0" err="1">
                <a:solidFill>
                  <a:srgbClr val="FFFFFF"/>
                </a:solidFill>
              </a:rPr>
              <a:t>алуантүрлілігі</a:t>
            </a:r>
            <a:r>
              <a:rPr lang="en-US" sz="2600" dirty="0">
                <a:solidFill>
                  <a:srgbClr val="FFFFFF"/>
                </a:solidFill>
              </a:rPr>
              <a:t>. </a:t>
            </a:r>
            <a:r>
              <a:rPr lang="en-US" sz="2600" dirty="0" err="1">
                <a:solidFill>
                  <a:srgbClr val="FFFFFF"/>
                </a:solidFill>
              </a:rPr>
              <a:t>Микроорганизмдердің</a:t>
            </a:r>
            <a:r>
              <a:rPr lang="en-US" sz="2600" dirty="0">
                <a:solidFill>
                  <a:srgbClr val="FFFFFF"/>
                </a:solidFill>
              </a:rPr>
              <a:t> </a:t>
            </a:r>
            <a:r>
              <a:rPr lang="en-US" sz="2600" dirty="0" err="1">
                <a:solidFill>
                  <a:srgbClr val="FFFFFF"/>
                </a:solidFill>
              </a:rPr>
              <a:t>систематикасы</a:t>
            </a:r>
            <a:r>
              <a:rPr lang="en-US" sz="2600" dirty="0">
                <a:solidFill>
                  <a:srgbClr val="FFFFFF"/>
                </a:solidFill>
              </a:rPr>
              <a:t> </a:t>
            </a:r>
            <a:r>
              <a:rPr lang="en-US" sz="2600" dirty="0" err="1">
                <a:solidFill>
                  <a:srgbClr val="FFFFFF"/>
                </a:solidFill>
              </a:rPr>
              <a:t>және</a:t>
            </a:r>
            <a:r>
              <a:rPr lang="en-US" sz="2600" dirty="0">
                <a:solidFill>
                  <a:srgbClr val="FFFFFF"/>
                </a:solidFill>
              </a:rPr>
              <a:t> </a:t>
            </a:r>
            <a:r>
              <a:rPr lang="en-US" sz="2600" dirty="0" err="1">
                <a:solidFill>
                  <a:srgbClr val="FFFFFF"/>
                </a:solidFill>
              </a:rPr>
              <a:t>классификациясы</a:t>
            </a:r>
            <a:r>
              <a:rPr lang="en-US" sz="2600" dirty="0">
                <a:solidFill>
                  <a:srgbClr val="FFFFFF"/>
                </a:solidFill>
              </a:rPr>
              <a:t>. </a:t>
            </a:r>
            <a:r>
              <a:rPr lang="en-US" sz="2600" dirty="0" err="1">
                <a:solidFill>
                  <a:srgbClr val="FFFFFF"/>
                </a:solidFill>
              </a:rPr>
              <a:t>Бактериялар</a:t>
            </a:r>
            <a:r>
              <a:rPr lang="en-US" sz="2600" dirty="0">
                <a:solidFill>
                  <a:srgbClr val="FFFFFF"/>
                </a:solidFill>
              </a:rPr>
              <a:t>, </a:t>
            </a:r>
            <a:r>
              <a:rPr lang="en-US" sz="2600" dirty="0" err="1">
                <a:solidFill>
                  <a:srgbClr val="FFFFFF"/>
                </a:solidFill>
              </a:rPr>
              <a:t>архейлер</a:t>
            </a:r>
            <a:r>
              <a:rPr lang="en-US" sz="2600" dirty="0">
                <a:solidFill>
                  <a:srgbClr val="FFFFFF"/>
                </a:solidFill>
              </a:rPr>
              <a:t>, </a:t>
            </a:r>
            <a:r>
              <a:rPr lang="en-US" sz="2600" dirty="0" err="1">
                <a:solidFill>
                  <a:srgbClr val="FFFFFF"/>
                </a:solidFill>
              </a:rPr>
              <a:t>саңырауқұлақтар</a:t>
            </a:r>
            <a:r>
              <a:rPr lang="en-US" sz="2600" dirty="0">
                <a:solidFill>
                  <a:srgbClr val="FFFFFF"/>
                </a:solidFill>
              </a:rPr>
              <a:t>, </a:t>
            </a:r>
            <a:r>
              <a:rPr lang="en-US" sz="2600" dirty="0" err="1">
                <a:solidFill>
                  <a:srgbClr val="FFFFFF"/>
                </a:solidFill>
              </a:rPr>
              <a:t>протозоалар</a:t>
            </a:r>
            <a:r>
              <a:rPr lang="en-US" sz="2600" dirty="0">
                <a:solidFill>
                  <a:srgbClr val="FFFFFF"/>
                </a:solidFill>
              </a:rPr>
              <a:t>.</a:t>
            </a:r>
            <a:br>
              <a:rPr lang="en-US" sz="2600" dirty="0">
                <a:solidFill>
                  <a:srgbClr val="FFFFFF"/>
                </a:solidFill>
              </a:rPr>
            </a:br>
            <a:endParaRPr lang="en-US" sz="2600" dirty="0">
              <a:solidFill>
                <a:srgbClr val="FFFFFF"/>
              </a:solidFill>
              <a:effectLst>
                <a:outerShdw blurRad="38100" dist="38100" dir="2700000" algn="tl">
                  <a:srgbClr val="000000">
                    <a:alpha val="43137"/>
                  </a:srgbClr>
                </a:outerShdw>
              </a:effectLst>
            </a:endParaRPr>
          </a:p>
        </p:txBody>
      </p:sp>
      <p:cxnSp>
        <p:nvCxnSpPr>
          <p:cNvPr id="22" name="Straight Connector 21">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32199" y="4214336"/>
            <a:ext cx="38404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24" name="Rectangle 23">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000" y="-2"/>
            <a:ext cx="123444"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bwMode="auto">
          <a:xfrm>
            <a:off x="1258645" y="4267200"/>
            <a:ext cx="6637467" cy="1520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eaLnBrk="0" hangingPunct="0">
              <a:spcBef>
                <a:spcPct val="20000"/>
              </a:spcBef>
              <a:buClr>
                <a:schemeClr val="accent1"/>
              </a:buClr>
              <a:buSzPct val="76000"/>
              <a:defRPr/>
            </a:pPr>
            <a:r>
              <a:rPr lang="en-US" sz="2000" kern="1200" dirty="0">
                <a:solidFill>
                  <a:schemeClr val="tx1">
                    <a:tint val="75000"/>
                  </a:schemeClr>
                </a:solidFill>
                <a:effectLst>
                  <a:outerShdw blurRad="38100" dist="38100" dir="2700000" algn="tl">
                    <a:srgbClr val="000000">
                      <a:alpha val="43137"/>
                    </a:srgbClr>
                  </a:outerShdw>
                </a:effectLst>
              </a:rPr>
              <a:t>3 </a:t>
            </a:r>
            <a:r>
              <a:rPr lang="ru-RU" sz="2000" dirty="0">
                <a:solidFill>
                  <a:schemeClr val="tx1">
                    <a:tint val="75000"/>
                  </a:schemeClr>
                </a:solidFill>
                <a:effectLst>
                  <a:outerShdw blurRad="38100" dist="38100" dir="2700000" algn="tl">
                    <a:srgbClr val="000000">
                      <a:alpha val="43137"/>
                    </a:srgbClr>
                  </a:outerShdw>
                </a:effectLst>
              </a:rPr>
              <a:t>д</a:t>
            </a:r>
            <a:r>
              <a:rPr lang="kk-KZ" sz="2000" dirty="0">
                <a:solidFill>
                  <a:schemeClr val="tx1">
                    <a:tint val="75000"/>
                  </a:schemeClr>
                </a:solidFill>
                <a:effectLst>
                  <a:outerShdw blurRad="38100" dist="38100" dir="2700000" algn="tl">
                    <a:srgbClr val="000000">
                      <a:alpha val="43137"/>
                    </a:srgbClr>
                  </a:outerShdw>
                </a:effectLst>
              </a:rPr>
              <a:t>әріс</a:t>
            </a:r>
            <a:endParaRPr lang="en-US" sz="2000" kern="1200" dirty="0">
              <a:solidFill>
                <a:schemeClr val="tx1">
                  <a:tint val="75000"/>
                </a:schemeClr>
              </a:solidFill>
              <a:effectLst>
                <a:outerShdw blurRad="38100" dist="38100" dir="2700000" algn="tl">
                  <a:srgbClr val="000000">
                    <a:alpha val="43137"/>
                  </a:srgbClr>
                </a:outerShdw>
              </a:effectLst>
            </a:endParaRPr>
          </a:p>
        </p:txBody>
      </p:sp>
    </p:spTree>
  </p:cSld>
  <p:clrMapOvr>
    <a:overrideClrMapping bg1="dk1" tx1="lt1" bg2="dk2" tx2="lt2" accent1="accent1" accent2="accent2" accent3="accent3" accent4="accent4" accent5="accent5" accent6="accent6" hlink="hlink" folHlink="folHlink"/>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F811C40-C39D-C235-E72A-83399C305575}"/>
              </a:ext>
            </a:extLst>
          </p:cNvPr>
          <p:cNvSpPr>
            <a:spLocks noGrp="1"/>
          </p:cNvSpPr>
          <p:nvPr>
            <p:ph idx="1"/>
          </p:nvPr>
        </p:nvSpPr>
        <p:spPr>
          <a:xfrm>
            <a:off x="768096" y="548680"/>
            <a:ext cx="7290055" cy="2520280"/>
          </a:xfrm>
          <a:solidFill>
            <a:schemeClr val="accent2">
              <a:lumMod val="60000"/>
              <a:lumOff val="40000"/>
            </a:schemeClr>
          </a:solidFill>
        </p:spPr>
        <p:txBody>
          <a:bodyPr>
            <a:normAutofit fontScale="92500" lnSpcReduction="20000"/>
          </a:bodyPr>
          <a:lstStyle/>
          <a:p>
            <a:r>
              <a:rPr lang="ru-RU" dirty="0"/>
              <a:t> </a:t>
            </a:r>
            <a:r>
              <a:rPr lang="ru-RU" b="1" dirty="0"/>
              <a:t>4-бөлім. </a:t>
            </a:r>
            <a:r>
              <a:rPr lang="ru-RU" dirty="0" err="1"/>
              <a:t>Аэробты</a:t>
            </a:r>
            <a:r>
              <a:rPr lang="ru-RU" dirty="0"/>
              <a:t> </a:t>
            </a:r>
            <a:r>
              <a:rPr lang="ru-RU" dirty="0" err="1"/>
              <a:t>грамтеріс</a:t>
            </a:r>
            <a:r>
              <a:rPr lang="ru-RU" dirty="0"/>
              <a:t> </a:t>
            </a:r>
            <a:r>
              <a:rPr lang="ru-RU" dirty="0" err="1"/>
              <a:t>таяқшалар</a:t>
            </a:r>
            <a:r>
              <a:rPr lang="ru-RU" dirty="0"/>
              <a:t>, </a:t>
            </a:r>
            <a:r>
              <a:rPr lang="ru-RU" dirty="0" err="1"/>
              <a:t>дөңгелек</a:t>
            </a:r>
            <a:r>
              <a:rPr lang="ru-RU" dirty="0"/>
              <a:t> </a:t>
            </a:r>
            <a:r>
              <a:rPr lang="ru-RU" dirty="0" err="1"/>
              <a:t>және</a:t>
            </a:r>
            <a:r>
              <a:rPr lang="ru-RU" dirty="0"/>
              <a:t> </a:t>
            </a:r>
            <a:r>
              <a:rPr lang="ru-RU" dirty="0" err="1"/>
              <a:t>кокктар</a:t>
            </a:r>
            <a:r>
              <a:rPr lang="ru-RU" dirty="0"/>
              <a:t>. </a:t>
            </a:r>
            <a:r>
              <a:rPr lang="ru-RU" dirty="0" err="1"/>
              <a:t>Сегіз</a:t>
            </a:r>
            <a:r>
              <a:rPr lang="ru-RU" dirty="0"/>
              <a:t> </a:t>
            </a:r>
            <a:r>
              <a:rPr lang="ru-RU" dirty="0" err="1"/>
              <a:t>тұқымдас</a:t>
            </a:r>
            <a:r>
              <a:rPr lang="ru-RU" dirty="0"/>
              <a:t>, </a:t>
            </a:r>
            <a:r>
              <a:rPr lang="ru-RU" dirty="0" err="1"/>
              <a:t>оның</a:t>
            </a:r>
            <a:r>
              <a:rPr lang="ru-RU" dirty="0"/>
              <a:t> </a:t>
            </a:r>
            <a:r>
              <a:rPr lang="ru-RU" dirty="0" err="1"/>
              <a:t>екеуінде</a:t>
            </a:r>
            <a:r>
              <a:rPr lang="ru-RU" dirty="0"/>
              <a:t> </a:t>
            </a:r>
            <a:r>
              <a:rPr lang="ru-RU" dirty="0" err="1"/>
              <a:t>патогенді</a:t>
            </a:r>
            <a:r>
              <a:rPr lang="ru-RU" dirty="0"/>
              <a:t> </a:t>
            </a:r>
            <a:r>
              <a:rPr lang="ru-RU" dirty="0" err="1"/>
              <a:t>микроорганизмдер</a:t>
            </a:r>
            <a:r>
              <a:rPr lang="ru-RU" dirty="0"/>
              <a:t> бар. </a:t>
            </a:r>
            <a:r>
              <a:rPr lang="en-US" dirty="0"/>
              <a:t>Pseudomonadaceae </a:t>
            </a:r>
            <a:r>
              <a:rPr lang="ru-RU" dirty="0" err="1"/>
              <a:t>тұқымдасына</a:t>
            </a:r>
            <a:r>
              <a:rPr lang="ru-RU" dirty="0"/>
              <a:t> </a:t>
            </a:r>
            <a:r>
              <a:rPr lang="ru-RU" dirty="0" err="1"/>
              <a:t>төрт</a:t>
            </a:r>
            <a:r>
              <a:rPr lang="ru-RU" dirty="0"/>
              <a:t> </a:t>
            </a:r>
            <a:r>
              <a:rPr lang="ru-RU" dirty="0" err="1"/>
              <a:t>туыс</a:t>
            </a:r>
            <a:r>
              <a:rPr lang="ru-RU" dirty="0"/>
              <a:t>, 25-тен </a:t>
            </a:r>
            <a:r>
              <a:rPr lang="ru-RU" dirty="0" err="1"/>
              <a:t>астам</a:t>
            </a:r>
            <a:r>
              <a:rPr lang="ru-RU" dirty="0"/>
              <a:t> </a:t>
            </a:r>
            <a:r>
              <a:rPr lang="ru-RU" dirty="0" err="1"/>
              <a:t>түрі</a:t>
            </a:r>
            <a:r>
              <a:rPr lang="ru-RU" dirty="0"/>
              <a:t>, </a:t>
            </a:r>
            <a:r>
              <a:rPr lang="ru-RU" dirty="0" err="1"/>
              <a:t>соның</a:t>
            </a:r>
            <a:r>
              <a:rPr lang="ru-RU" dirty="0"/>
              <a:t> </a:t>
            </a:r>
            <a:r>
              <a:rPr lang="ru-RU" dirty="0" err="1"/>
              <a:t>ішінде</a:t>
            </a:r>
            <a:r>
              <a:rPr lang="ru-RU" dirty="0"/>
              <a:t> </a:t>
            </a:r>
            <a:r>
              <a:rPr lang="ru-RU" dirty="0" err="1"/>
              <a:t>патогенділері</a:t>
            </a:r>
            <a:r>
              <a:rPr lang="ru-RU" dirty="0"/>
              <a:t> </a:t>
            </a:r>
            <a:r>
              <a:rPr lang="ru-RU" dirty="0" err="1"/>
              <a:t>кіреді</a:t>
            </a:r>
            <a:r>
              <a:rPr lang="ru-RU" dirty="0"/>
              <a:t>. </a:t>
            </a:r>
          </a:p>
          <a:p>
            <a:r>
              <a:rPr lang="en-US" dirty="0"/>
              <a:t>Neisseriaceae </a:t>
            </a:r>
            <a:r>
              <a:rPr lang="ru-RU" dirty="0" err="1"/>
              <a:t>тұқымдасында</a:t>
            </a:r>
            <a:r>
              <a:rPr lang="ru-RU" dirty="0"/>
              <a:t> 16 </a:t>
            </a:r>
            <a:r>
              <a:rPr lang="ru-RU" dirty="0" err="1"/>
              <a:t>туыс</a:t>
            </a:r>
            <a:r>
              <a:rPr lang="ru-RU" dirty="0"/>
              <a:t> бар. </a:t>
            </a:r>
            <a:r>
              <a:rPr lang="en-US" dirty="0"/>
              <a:t>Neisseria </a:t>
            </a:r>
            <a:r>
              <a:rPr lang="ru-RU" dirty="0" err="1"/>
              <a:t>және</a:t>
            </a:r>
            <a:r>
              <a:rPr lang="ru-RU" dirty="0"/>
              <a:t> </a:t>
            </a:r>
            <a:r>
              <a:rPr lang="en-US" dirty="0"/>
              <a:t>Moraxella </a:t>
            </a:r>
            <a:r>
              <a:rPr lang="ru-RU" dirty="0" err="1"/>
              <a:t>туыстарында</a:t>
            </a:r>
            <a:r>
              <a:rPr lang="ru-RU" dirty="0"/>
              <a:t> </a:t>
            </a:r>
            <a:r>
              <a:rPr lang="ru-RU" dirty="0" err="1"/>
              <a:t>адамдар</a:t>
            </a:r>
            <a:r>
              <a:rPr lang="ru-RU" dirty="0"/>
              <a:t> мен </a:t>
            </a:r>
            <a:r>
              <a:rPr lang="ru-RU" dirty="0" err="1"/>
              <a:t>жануарлар</a:t>
            </a:r>
            <a:r>
              <a:rPr lang="ru-RU" dirty="0"/>
              <a:t> </a:t>
            </a:r>
            <a:r>
              <a:rPr lang="ru-RU" dirty="0" err="1"/>
              <a:t>үшін</a:t>
            </a:r>
            <a:r>
              <a:rPr lang="ru-RU" dirty="0"/>
              <a:t> </a:t>
            </a:r>
            <a:r>
              <a:rPr lang="ru-RU" dirty="0" err="1"/>
              <a:t>патогенді</a:t>
            </a:r>
            <a:r>
              <a:rPr lang="ru-RU" dirty="0"/>
              <a:t> </a:t>
            </a:r>
            <a:r>
              <a:rPr lang="ru-RU" dirty="0" err="1"/>
              <a:t>микроорганизмдер</a:t>
            </a:r>
            <a:r>
              <a:rPr lang="ru-RU" dirty="0"/>
              <a:t> бар. </a:t>
            </a:r>
          </a:p>
          <a:p>
            <a:r>
              <a:rPr lang="en-US" dirty="0"/>
              <a:t>Bordetella, Brucella </a:t>
            </a:r>
            <a:r>
              <a:rPr lang="ru-RU" dirty="0" err="1"/>
              <a:t>және</a:t>
            </a:r>
            <a:r>
              <a:rPr lang="ru-RU" dirty="0"/>
              <a:t> </a:t>
            </a:r>
            <a:r>
              <a:rPr lang="en-US" dirty="0" err="1"/>
              <a:t>Francisella</a:t>
            </a:r>
            <a:r>
              <a:rPr lang="en-US" dirty="0"/>
              <a:t> </a:t>
            </a:r>
            <a:r>
              <a:rPr lang="ru-RU" dirty="0" err="1"/>
              <a:t>туыстары</a:t>
            </a:r>
            <a:r>
              <a:rPr lang="ru-RU" dirty="0"/>
              <a:t> </a:t>
            </a:r>
            <a:r>
              <a:rPr lang="ru-RU" dirty="0" err="1"/>
              <a:t>тұқымдастарға</a:t>
            </a:r>
            <a:r>
              <a:rPr lang="ru-RU" dirty="0"/>
              <a:t> </a:t>
            </a:r>
            <a:r>
              <a:rPr lang="ru-RU" dirty="0" err="1"/>
              <a:t>кірмейді</a:t>
            </a:r>
            <a:r>
              <a:rPr lang="ru-RU" dirty="0"/>
              <a:t>: </a:t>
            </a:r>
            <a:r>
              <a:rPr lang="ru-RU" dirty="0" err="1"/>
              <a:t>оларда</a:t>
            </a:r>
            <a:r>
              <a:rPr lang="ru-RU" dirty="0"/>
              <a:t> </a:t>
            </a:r>
            <a:r>
              <a:rPr lang="ru-RU" dirty="0" err="1"/>
              <a:t>адамдар</a:t>
            </a:r>
            <a:r>
              <a:rPr lang="ru-RU" dirty="0"/>
              <a:t> мен </a:t>
            </a:r>
            <a:r>
              <a:rPr lang="ru-RU" dirty="0" err="1"/>
              <a:t>жануарлар</a:t>
            </a:r>
            <a:r>
              <a:rPr lang="ru-RU" dirty="0"/>
              <a:t> </a:t>
            </a:r>
            <a:r>
              <a:rPr lang="ru-RU" dirty="0" err="1"/>
              <a:t>үшін</a:t>
            </a:r>
            <a:r>
              <a:rPr lang="ru-RU" dirty="0"/>
              <a:t> </a:t>
            </a:r>
            <a:r>
              <a:rPr lang="ru-RU" dirty="0" err="1"/>
              <a:t>патогенді</a:t>
            </a:r>
            <a:r>
              <a:rPr lang="ru-RU" dirty="0"/>
              <a:t> </a:t>
            </a:r>
            <a:r>
              <a:rPr lang="ru-RU" dirty="0" err="1"/>
              <a:t>микроорганизмдер</a:t>
            </a:r>
            <a:r>
              <a:rPr lang="ru-RU" dirty="0"/>
              <a:t> бар.</a:t>
            </a:r>
          </a:p>
        </p:txBody>
      </p:sp>
      <p:sp>
        <p:nvSpPr>
          <p:cNvPr id="5" name="TextBox 4">
            <a:extLst>
              <a:ext uri="{FF2B5EF4-FFF2-40B4-BE49-F238E27FC236}">
                <a16:creationId xmlns:a16="http://schemas.microsoft.com/office/drawing/2014/main" id="{755B86E0-4325-6B92-F574-9569577D2BE4}"/>
              </a:ext>
            </a:extLst>
          </p:cNvPr>
          <p:cNvSpPr txBox="1"/>
          <p:nvPr/>
        </p:nvSpPr>
        <p:spPr>
          <a:xfrm>
            <a:off x="827584" y="3573016"/>
            <a:ext cx="7548320" cy="2862322"/>
          </a:xfrm>
          <a:prstGeom prst="rect">
            <a:avLst/>
          </a:prstGeom>
          <a:solidFill>
            <a:schemeClr val="accent3">
              <a:lumMod val="60000"/>
              <a:lumOff val="40000"/>
            </a:schemeClr>
          </a:solidFill>
        </p:spPr>
        <p:txBody>
          <a:bodyPr wrap="square">
            <a:spAutoFit/>
          </a:bodyPr>
          <a:lstStyle/>
          <a:p>
            <a:r>
              <a:rPr lang="ru-RU" b="1" dirty="0"/>
              <a:t>5-бөлім. </a:t>
            </a:r>
            <a:r>
              <a:rPr lang="ru-RU" dirty="0" err="1"/>
              <a:t>Грамтеріс</a:t>
            </a:r>
            <a:r>
              <a:rPr lang="ru-RU" dirty="0"/>
              <a:t> </a:t>
            </a:r>
            <a:r>
              <a:rPr lang="ru-RU" dirty="0" err="1"/>
              <a:t>факультативті</a:t>
            </a:r>
            <a:r>
              <a:rPr lang="ru-RU" dirty="0"/>
              <a:t> </a:t>
            </a:r>
            <a:r>
              <a:rPr lang="ru-RU" dirty="0" err="1"/>
              <a:t>анаэробтар</a:t>
            </a:r>
            <a:r>
              <a:rPr lang="ru-RU" dirty="0"/>
              <a:t>. </a:t>
            </a:r>
            <a:r>
              <a:rPr lang="ru-RU" dirty="0" err="1"/>
              <a:t>Үш</a:t>
            </a:r>
            <a:r>
              <a:rPr lang="ru-RU" dirty="0"/>
              <a:t> </a:t>
            </a:r>
            <a:r>
              <a:rPr lang="ru-RU" dirty="0" err="1"/>
              <a:t>тұқымдас</a:t>
            </a:r>
            <a:r>
              <a:rPr lang="ru-RU" dirty="0"/>
              <a:t>: </a:t>
            </a:r>
            <a:r>
              <a:rPr lang="en-US" dirty="0"/>
              <a:t>Enterobacteriaceae, Vibrionaceae </a:t>
            </a:r>
            <a:r>
              <a:rPr lang="ru-RU" dirty="0" err="1"/>
              <a:t>және</a:t>
            </a:r>
            <a:r>
              <a:rPr lang="ru-RU" dirty="0"/>
              <a:t> </a:t>
            </a:r>
            <a:r>
              <a:rPr lang="en-US" dirty="0" err="1"/>
              <a:t>Pasteurellaceae</a:t>
            </a:r>
            <a:r>
              <a:rPr lang="en-US" dirty="0"/>
              <a:t>.</a:t>
            </a:r>
            <a:endParaRPr lang="ru-RU" dirty="0"/>
          </a:p>
          <a:p>
            <a:pPr marL="285750" indent="-285750">
              <a:buFont typeface="Arial" panose="020B0604020202020204" pitchFamily="34" charset="0"/>
              <a:buChar char="•"/>
            </a:pPr>
            <a:r>
              <a:rPr lang="ru-RU" dirty="0"/>
              <a:t> </a:t>
            </a:r>
            <a:r>
              <a:rPr lang="en-US" dirty="0"/>
              <a:t>Enterobacteriaceae </a:t>
            </a:r>
            <a:r>
              <a:rPr lang="ru-RU" dirty="0" err="1"/>
              <a:t>тұқымдасында</a:t>
            </a:r>
            <a:r>
              <a:rPr lang="ru-RU" dirty="0"/>
              <a:t> 14 </a:t>
            </a:r>
            <a:r>
              <a:rPr lang="ru-RU" dirty="0" err="1"/>
              <a:t>туыс</a:t>
            </a:r>
            <a:r>
              <a:rPr lang="ru-RU" dirty="0"/>
              <a:t> бар (</a:t>
            </a:r>
            <a:r>
              <a:rPr lang="en-US" dirty="0" err="1"/>
              <a:t>Escherichia,Salmonella</a:t>
            </a:r>
            <a:r>
              <a:rPr lang="en-US" dirty="0"/>
              <a:t>, Citrobacter, Klebsiella, Enterobacter,</a:t>
            </a:r>
            <a:r>
              <a:rPr lang="ru-RU" dirty="0"/>
              <a:t> </a:t>
            </a:r>
            <a:r>
              <a:rPr lang="en-US" dirty="0"/>
              <a:t>Erwinia, Shigella, Proteus, Yersinia </a:t>
            </a:r>
            <a:r>
              <a:rPr lang="ru-RU" dirty="0" err="1"/>
              <a:t>және</a:t>
            </a:r>
            <a:r>
              <a:rPr lang="ru-RU" dirty="0"/>
              <a:t> </a:t>
            </a:r>
            <a:r>
              <a:rPr lang="ru-RU" dirty="0" err="1"/>
              <a:t>т.б</a:t>
            </a:r>
            <a:r>
              <a:rPr lang="ru-RU" dirty="0"/>
              <a:t>.). </a:t>
            </a:r>
          </a:p>
          <a:p>
            <a:pPr marL="285750" indent="-285750">
              <a:buFont typeface="Arial" panose="020B0604020202020204" pitchFamily="34" charset="0"/>
              <a:buChar char="•"/>
            </a:pPr>
            <a:r>
              <a:rPr lang="en-US" dirty="0"/>
              <a:t>Vibrionaceae </a:t>
            </a:r>
            <a:r>
              <a:rPr lang="ru-RU" dirty="0" err="1"/>
              <a:t>тұқымдасында</a:t>
            </a:r>
            <a:r>
              <a:rPr lang="ru-RU" dirty="0"/>
              <a:t> </a:t>
            </a:r>
            <a:r>
              <a:rPr lang="ru-RU" dirty="0" err="1"/>
              <a:t>екі</a:t>
            </a:r>
            <a:r>
              <a:rPr lang="ru-RU" dirty="0"/>
              <a:t> </a:t>
            </a:r>
            <a:r>
              <a:rPr lang="ru-RU" dirty="0" err="1"/>
              <a:t>тұқымдас</a:t>
            </a:r>
            <a:r>
              <a:rPr lang="ru-RU" dirty="0"/>
              <a:t> бар. </a:t>
            </a:r>
            <a:r>
              <a:rPr lang="en-US" dirty="0"/>
              <a:t>Vibrio </a:t>
            </a:r>
            <a:r>
              <a:rPr lang="ru-RU" dirty="0" err="1"/>
              <a:t>тұқымдасына</a:t>
            </a:r>
            <a:r>
              <a:rPr lang="ru-RU" dirty="0"/>
              <a:t> </a:t>
            </a:r>
            <a:r>
              <a:rPr lang="ru-RU" dirty="0" err="1"/>
              <a:t>патогенді</a:t>
            </a:r>
            <a:r>
              <a:rPr lang="ru-RU" dirty="0"/>
              <a:t> </a:t>
            </a:r>
            <a:r>
              <a:rPr lang="ru-RU" dirty="0" err="1"/>
              <a:t>микроорганизмдер</a:t>
            </a:r>
            <a:r>
              <a:rPr lang="ru-RU" dirty="0"/>
              <a:t> </a:t>
            </a:r>
            <a:r>
              <a:rPr lang="ru-RU" dirty="0" err="1"/>
              <a:t>кіреді</a:t>
            </a:r>
            <a:r>
              <a:rPr lang="ru-RU" dirty="0"/>
              <a:t>. </a:t>
            </a:r>
          </a:p>
          <a:p>
            <a:pPr marL="285750" indent="-285750">
              <a:buFont typeface="Arial" panose="020B0604020202020204" pitchFamily="34" charset="0"/>
              <a:buChar char="•"/>
            </a:pPr>
            <a:r>
              <a:rPr lang="en-US" dirty="0" err="1"/>
              <a:t>Pasteurellaceae</a:t>
            </a:r>
            <a:r>
              <a:rPr lang="en-US" dirty="0"/>
              <a:t> </a:t>
            </a:r>
            <a:r>
              <a:rPr lang="ru-RU" dirty="0" err="1"/>
              <a:t>тұқымдасының</a:t>
            </a:r>
            <a:r>
              <a:rPr lang="ru-RU" dirty="0"/>
              <a:t> </a:t>
            </a:r>
            <a:r>
              <a:rPr lang="ru-RU" dirty="0" err="1"/>
              <a:t>үш</a:t>
            </a:r>
            <a:r>
              <a:rPr lang="ru-RU" dirty="0"/>
              <a:t> </a:t>
            </a:r>
            <a:r>
              <a:rPr lang="ru-RU" dirty="0" err="1"/>
              <a:t>негізгі</a:t>
            </a:r>
            <a:r>
              <a:rPr lang="ru-RU" dirty="0"/>
              <a:t> </a:t>
            </a:r>
            <a:r>
              <a:rPr lang="ru-RU" dirty="0" err="1"/>
              <a:t>туысы</a:t>
            </a:r>
            <a:r>
              <a:rPr lang="ru-RU" dirty="0"/>
              <a:t> бар: </a:t>
            </a:r>
            <a:r>
              <a:rPr lang="en-US" dirty="0"/>
              <a:t>Pasteurella, </a:t>
            </a:r>
            <a:r>
              <a:rPr lang="en-US" dirty="0" err="1"/>
              <a:t>Haemophilus</a:t>
            </a:r>
            <a:r>
              <a:rPr lang="en-US" dirty="0"/>
              <a:t> </a:t>
            </a:r>
            <a:r>
              <a:rPr lang="ru-RU" dirty="0" err="1"/>
              <a:t>және</a:t>
            </a:r>
            <a:r>
              <a:rPr lang="ru-RU" dirty="0"/>
              <a:t> </a:t>
            </a:r>
            <a:r>
              <a:rPr lang="en-US" dirty="0"/>
              <a:t>Actinobacillus. </a:t>
            </a:r>
            <a:r>
              <a:rPr lang="ru-RU" dirty="0" err="1"/>
              <a:t>Олардың</a:t>
            </a:r>
            <a:r>
              <a:rPr lang="ru-RU" dirty="0"/>
              <a:t> </a:t>
            </a:r>
            <a:r>
              <a:rPr lang="ru-RU" dirty="0" err="1"/>
              <a:t>құрамында</a:t>
            </a:r>
            <a:r>
              <a:rPr lang="ru-RU" dirty="0"/>
              <a:t> </a:t>
            </a:r>
            <a:r>
              <a:rPr lang="ru-RU" dirty="0" err="1"/>
              <a:t>патогенді</a:t>
            </a:r>
            <a:r>
              <a:rPr lang="ru-RU" dirty="0"/>
              <a:t> </a:t>
            </a:r>
            <a:r>
              <a:rPr lang="ru-RU" dirty="0" err="1"/>
              <a:t>микроорганизмдер</a:t>
            </a:r>
            <a:r>
              <a:rPr lang="ru-RU" dirty="0"/>
              <a:t> </a:t>
            </a:r>
            <a:r>
              <a:rPr lang="ru-RU" dirty="0" err="1"/>
              <a:t>түрлері</a:t>
            </a:r>
            <a:r>
              <a:rPr lang="ru-RU" dirty="0"/>
              <a:t> бар.</a:t>
            </a:r>
            <a:endParaRPr lang="ru-KZ" dirty="0"/>
          </a:p>
        </p:txBody>
      </p:sp>
    </p:spTree>
    <p:extLst>
      <p:ext uri="{BB962C8B-B14F-4D97-AF65-F5344CB8AC3E}">
        <p14:creationId xmlns:p14="http://schemas.microsoft.com/office/powerpoint/2010/main" val="1343472722"/>
      </p:ext>
    </p:extLst>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1" name="Объект 2">
            <a:extLst>
              <a:ext uri="{FF2B5EF4-FFF2-40B4-BE49-F238E27FC236}">
                <a16:creationId xmlns:a16="http://schemas.microsoft.com/office/drawing/2014/main" id="{85BC3AFE-4558-63E8-AA90-7D0ACB1F7CE9}"/>
              </a:ext>
            </a:extLst>
          </p:cNvPr>
          <p:cNvGraphicFramePr>
            <a:graphicFrameLocks noGrp="1"/>
          </p:cNvGraphicFramePr>
          <p:nvPr>
            <p:ph idx="1"/>
            <p:extLst>
              <p:ext uri="{D42A27DB-BD31-4B8C-83A1-F6EECF244321}">
                <p14:modId xmlns:p14="http://schemas.microsoft.com/office/powerpoint/2010/main" val="492058178"/>
              </p:ext>
            </p:extLst>
          </p:nvPr>
        </p:nvGraphicFramePr>
        <p:xfrm>
          <a:off x="767953" y="188640"/>
          <a:ext cx="7980511" cy="6120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4447627"/>
      </p:ext>
    </p:extLst>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E20241-9284-97FA-72CE-8C233D6755BE}"/>
              </a:ext>
            </a:extLst>
          </p:cNvPr>
          <p:cNvSpPr>
            <a:spLocks noGrp="1"/>
          </p:cNvSpPr>
          <p:nvPr>
            <p:ph type="title"/>
          </p:nvPr>
        </p:nvSpPr>
        <p:spPr>
          <a:xfrm>
            <a:off x="768096" y="585216"/>
            <a:ext cx="7290054" cy="1499616"/>
          </a:xfrm>
        </p:spPr>
        <p:txBody>
          <a:bodyPr>
            <a:normAutofit/>
          </a:bodyPr>
          <a:lstStyle/>
          <a:p>
            <a:r>
              <a:rPr lang="en-US" sz="2400" dirty="0"/>
              <a:t>II </a:t>
            </a:r>
            <a:r>
              <a:rPr lang="ru-RU" sz="2400" dirty="0"/>
              <a:t>топ. </a:t>
            </a:r>
            <a:r>
              <a:rPr lang="en-US" sz="2400" dirty="0"/>
              <a:t>Firmicutes (</a:t>
            </a:r>
            <a:r>
              <a:rPr lang="ru-RU" sz="2400" dirty="0" err="1"/>
              <a:t>латын</a:t>
            </a:r>
            <a:r>
              <a:rPr lang="ru-RU" sz="2400" dirty="0"/>
              <a:t> </a:t>
            </a:r>
            <a:r>
              <a:rPr lang="ru-RU" sz="2400" dirty="0" err="1"/>
              <a:t>тілінен</a:t>
            </a:r>
            <a:r>
              <a:rPr lang="ru-RU" sz="2400" dirty="0"/>
              <a:t> </a:t>
            </a:r>
            <a:r>
              <a:rPr lang="ru-RU" sz="2400" dirty="0" err="1"/>
              <a:t>аударғанда</a:t>
            </a:r>
            <a:r>
              <a:rPr lang="ru-RU" sz="2400" dirty="0"/>
              <a:t> </a:t>
            </a:r>
            <a:r>
              <a:rPr lang="en-US" sz="2400" dirty="0" err="1"/>
              <a:t>firmis</a:t>
            </a:r>
            <a:r>
              <a:rPr lang="en-US" sz="2400" dirty="0"/>
              <a:t> - </a:t>
            </a:r>
            <a:r>
              <a:rPr lang="ru-RU" sz="2400" dirty="0" err="1"/>
              <a:t>күшті,сүйкімді</a:t>
            </a:r>
            <a:r>
              <a:rPr lang="ru-RU" sz="2400" dirty="0"/>
              <a:t> - </a:t>
            </a:r>
            <a:r>
              <a:rPr lang="ru-RU" sz="2400" dirty="0" err="1"/>
              <a:t>тері</a:t>
            </a:r>
            <a:r>
              <a:rPr lang="ru-RU" sz="2400" dirty="0"/>
              <a:t>). Бұл </a:t>
            </a:r>
            <a:r>
              <a:rPr lang="ru-RU" sz="2400" dirty="0" err="1"/>
              <a:t>бөлімге</a:t>
            </a:r>
            <a:r>
              <a:rPr lang="ru-RU" sz="2400" dirty="0"/>
              <a:t> </a:t>
            </a:r>
            <a:r>
              <a:rPr lang="ru-RU" sz="2400" dirty="0" err="1"/>
              <a:t>негізінен</a:t>
            </a:r>
            <a:r>
              <a:rPr lang="ru-RU" sz="2400" dirty="0"/>
              <a:t> </a:t>
            </a:r>
            <a:r>
              <a:rPr lang="ru-RU" sz="2400" dirty="0" err="1"/>
              <a:t>грам-оң</a:t>
            </a:r>
            <a:r>
              <a:rPr lang="ru-RU" sz="2400" dirty="0"/>
              <a:t> </a:t>
            </a:r>
            <a:r>
              <a:rPr lang="ru-RU" sz="2400" dirty="0" err="1"/>
              <a:t>бактериялар</a:t>
            </a:r>
            <a:r>
              <a:rPr lang="ru-RU" sz="2400" dirty="0"/>
              <a:t> </a:t>
            </a:r>
            <a:r>
              <a:rPr lang="ru-RU" sz="2400" dirty="0" err="1"/>
              <a:t>кіреді</a:t>
            </a:r>
            <a:br>
              <a:rPr lang="ru-KZ" sz="2400" dirty="0"/>
            </a:br>
            <a:endParaRPr lang="ru-KZ" sz="2400" dirty="0"/>
          </a:p>
        </p:txBody>
      </p:sp>
      <p:graphicFrame>
        <p:nvGraphicFramePr>
          <p:cNvPr id="5" name="Объект 2">
            <a:extLst>
              <a:ext uri="{FF2B5EF4-FFF2-40B4-BE49-F238E27FC236}">
                <a16:creationId xmlns:a16="http://schemas.microsoft.com/office/drawing/2014/main" id="{BFBF8636-79E0-CBAF-C6BE-580E6A08BB20}"/>
              </a:ext>
            </a:extLst>
          </p:cNvPr>
          <p:cNvGraphicFramePr>
            <a:graphicFrameLocks noGrp="1"/>
          </p:cNvGraphicFramePr>
          <p:nvPr>
            <p:ph idx="1"/>
            <p:extLst>
              <p:ext uri="{D42A27DB-BD31-4B8C-83A1-F6EECF244321}">
                <p14:modId xmlns:p14="http://schemas.microsoft.com/office/powerpoint/2010/main" val="2908783346"/>
              </p:ext>
            </p:extLst>
          </p:nvPr>
        </p:nvGraphicFramePr>
        <p:xfrm>
          <a:off x="683569" y="1844824"/>
          <a:ext cx="7374582" cy="44639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7763334"/>
      </p:ext>
    </p:extLst>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Объект 2">
            <a:extLst>
              <a:ext uri="{FF2B5EF4-FFF2-40B4-BE49-F238E27FC236}">
                <a16:creationId xmlns:a16="http://schemas.microsoft.com/office/drawing/2014/main" id="{D0FBAF19-7839-1A74-C082-3EF95952296E}"/>
              </a:ext>
            </a:extLst>
          </p:cNvPr>
          <p:cNvGraphicFramePr>
            <a:graphicFrameLocks noGrp="1"/>
          </p:cNvGraphicFramePr>
          <p:nvPr>
            <p:ph idx="1"/>
            <p:extLst>
              <p:ext uri="{D42A27DB-BD31-4B8C-83A1-F6EECF244321}">
                <p14:modId xmlns:p14="http://schemas.microsoft.com/office/powerpoint/2010/main" val="3867052223"/>
              </p:ext>
            </p:extLst>
          </p:nvPr>
        </p:nvGraphicFramePr>
        <p:xfrm>
          <a:off x="767953" y="908721"/>
          <a:ext cx="7290197"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4706049"/>
      </p:ext>
    </p:extLst>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83A73D0-AD05-C5DF-8DE4-8CFB27FE3173}"/>
              </a:ext>
            </a:extLst>
          </p:cNvPr>
          <p:cNvSpPr>
            <a:spLocks noGrp="1"/>
          </p:cNvSpPr>
          <p:nvPr>
            <p:ph type="title"/>
          </p:nvPr>
        </p:nvSpPr>
        <p:spPr>
          <a:xfrm>
            <a:off x="179512" y="804333"/>
            <a:ext cx="3311210" cy="5249334"/>
          </a:xfrm>
        </p:spPr>
        <p:txBody>
          <a:bodyPr>
            <a:normAutofit/>
          </a:bodyPr>
          <a:lstStyle/>
          <a:p>
            <a:pPr algn="r"/>
            <a:r>
              <a:rPr lang="en-US" sz="3100" dirty="0">
                <a:solidFill>
                  <a:srgbClr val="FFFFFF"/>
                </a:solidFill>
              </a:rPr>
              <a:t>III </a:t>
            </a:r>
            <a:r>
              <a:rPr lang="ru-RU" sz="3100" dirty="0">
                <a:solidFill>
                  <a:srgbClr val="FFFFFF"/>
                </a:solidFill>
              </a:rPr>
              <a:t>топ. </a:t>
            </a:r>
            <a:r>
              <a:rPr lang="ru-RU" sz="3100" dirty="0" err="1">
                <a:solidFill>
                  <a:srgbClr val="FFFFFF"/>
                </a:solidFill>
              </a:rPr>
              <a:t>Тенерикуттар</a:t>
            </a:r>
            <a:r>
              <a:rPr lang="ru-RU" sz="3100" dirty="0">
                <a:solidFill>
                  <a:srgbClr val="FFFFFF"/>
                </a:solidFill>
              </a:rPr>
              <a:t>. Бұл </a:t>
            </a:r>
            <a:r>
              <a:rPr lang="ru-RU" sz="3100" dirty="0" err="1">
                <a:solidFill>
                  <a:srgbClr val="FFFFFF"/>
                </a:solidFill>
              </a:rPr>
              <a:t>жасуша</a:t>
            </a:r>
            <a:r>
              <a:rPr lang="ru-RU" sz="3100" dirty="0">
                <a:solidFill>
                  <a:srgbClr val="FFFFFF"/>
                </a:solidFill>
              </a:rPr>
              <a:t> </a:t>
            </a:r>
            <a:r>
              <a:rPr lang="ru-RU" sz="3100" dirty="0" err="1">
                <a:solidFill>
                  <a:srgbClr val="FFFFFF"/>
                </a:solidFill>
              </a:rPr>
              <a:t>қабырғасы</a:t>
            </a:r>
            <a:r>
              <a:rPr lang="ru-RU" sz="3100" dirty="0">
                <a:solidFill>
                  <a:srgbClr val="FFFFFF"/>
                </a:solidFill>
              </a:rPr>
              <a:t> </a:t>
            </a:r>
            <a:r>
              <a:rPr lang="ru-RU" sz="3100" dirty="0" err="1">
                <a:solidFill>
                  <a:srgbClr val="FFFFFF"/>
                </a:solidFill>
              </a:rPr>
              <a:t>жоқ</a:t>
            </a:r>
            <a:r>
              <a:rPr lang="ru-RU" sz="3100" dirty="0">
                <a:solidFill>
                  <a:srgbClr val="FFFFFF"/>
                </a:solidFill>
              </a:rPr>
              <a:t>, </a:t>
            </a:r>
            <a:r>
              <a:rPr lang="ru-RU" sz="3100" dirty="0" err="1">
                <a:solidFill>
                  <a:srgbClr val="FFFFFF"/>
                </a:solidFill>
              </a:rPr>
              <a:t>бірақ</a:t>
            </a:r>
            <a:r>
              <a:rPr lang="ru-RU" sz="3100" dirty="0">
                <a:solidFill>
                  <a:srgbClr val="FFFFFF"/>
                </a:solidFill>
              </a:rPr>
              <a:t> </a:t>
            </a:r>
            <a:r>
              <a:rPr lang="ru-RU" sz="3100" dirty="0" err="1">
                <a:solidFill>
                  <a:srgbClr val="FFFFFF"/>
                </a:solidFill>
              </a:rPr>
              <a:t>цитоплазмалық</a:t>
            </a:r>
            <a:r>
              <a:rPr lang="ru-RU" sz="3100" dirty="0">
                <a:solidFill>
                  <a:srgbClr val="FFFFFF"/>
                </a:solidFill>
              </a:rPr>
              <a:t> </a:t>
            </a:r>
            <a:r>
              <a:rPr lang="ru-RU" sz="3100" dirty="0" err="1">
                <a:solidFill>
                  <a:srgbClr val="FFFFFF"/>
                </a:solidFill>
              </a:rPr>
              <a:t>мембранасы</a:t>
            </a:r>
            <a:r>
              <a:rPr lang="ru-RU" sz="3100" dirty="0">
                <a:solidFill>
                  <a:srgbClr val="FFFFFF"/>
                </a:solidFill>
              </a:rPr>
              <a:t> бар </a:t>
            </a:r>
            <a:r>
              <a:rPr lang="ru-RU" sz="3100" dirty="0" err="1">
                <a:solidFill>
                  <a:srgbClr val="FFFFFF"/>
                </a:solidFill>
              </a:rPr>
              <a:t>грамтеріс</a:t>
            </a:r>
            <a:r>
              <a:rPr lang="ru-RU" sz="3100" dirty="0">
                <a:solidFill>
                  <a:srgbClr val="FFFFFF"/>
                </a:solidFill>
              </a:rPr>
              <a:t> </a:t>
            </a:r>
            <a:r>
              <a:rPr lang="ru-RU" sz="3100" dirty="0" err="1">
                <a:solidFill>
                  <a:srgbClr val="FFFFFF"/>
                </a:solidFill>
              </a:rPr>
              <a:t>прокариоттар</a:t>
            </a:r>
            <a:r>
              <a:rPr lang="ru-RU" sz="3100" dirty="0">
                <a:solidFill>
                  <a:srgbClr val="FFFFFF"/>
                </a:solidFill>
              </a:rPr>
              <a:t>. </a:t>
            </a:r>
            <a:endParaRPr lang="ru-KZ" sz="3100" dirty="0">
              <a:solidFill>
                <a:srgbClr val="FFFFFF"/>
              </a:solidFill>
            </a:endParaRPr>
          </a:p>
        </p:txBody>
      </p:sp>
      <p:sp>
        <p:nvSpPr>
          <p:cNvPr id="3" name="Объект 2">
            <a:extLst>
              <a:ext uri="{FF2B5EF4-FFF2-40B4-BE49-F238E27FC236}">
                <a16:creationId xmlns:a16="http://schemas.microsoft.com/office/drawing/2014/main" id="{A7D23B8B-D724-38E3-EB24-74CB94CE89DE}"/>
              </a:ext>
            </a:extLst>
          </p:cNvPr>
          <p:cNvSpPr>
            <a:spLocks noGrp="1"/>
          </p:cNvSpPr>
          <p:nvPr>
            <p:ph idx="1"/>
          </p:nvPr>
        </p:nvSpPr>
        <p:spPr>
          <a:xfrm>
            <a:off x="3713286" y="804333"/>
            <a:ext cx="4729502" cy="5249334"/>
          </a:xfrm>
        </p:spPr>
        <p:txBody>
          <a:bodyPr anchor="ctr">
            <a:normAutofit/>
          </a:bodyPr>
          <a:lstStyle/>
          <a:p>
            <a:r>
              <a:rPr lang="ru-RU" dirty="0" err="1"/>
              <a:t>Бөлімнің</a:t>
            </a:r>
            <a:r>
              <a:rPr lang="ru-RU" dirty="0"/>
              <a:t> </a:t>
            </a:r>
            <a:r>
              <a:rPr lang="ru-RU" dirty="0" err="1"/>
              <a:t>оныншы</a:t>
            </a:r>
            <a:r>
              <a:rPr lang="ru-RU" dirty="0"/>
              <a:t> </a:t>
            </a:r>
            <a:r>
              <a:rPr lang="ru-RU" dirty="0" err="1"/>
              <a:t>бөлімінде</a:t>
            </a:r>
            <a:r>
              <a:rPr lang="ru-RU" dirty="0"/>
              <a:t> </a:t>
            </a:r>
            <a:r>
              <a:rPr lang="ru-RU" dirty="0" err="1"/>
              <a:t>микоплазмалар</a:t>
            </a:r>
            <a:r>
              <a:rPr lang="ru-RU" dirty="0"/>
              <a:t>, </a:t>
            </a:r>
            <a:r>
              <a:rPr lang="en-US" dirty="0"/>
              <a:t>Mollicutes </a:t>
            </a:r>
            <a:r>
              <a:rPr lang="ru-RU" dirty="0" err="1"/>
              <a:t>класы</a:t>
            </a:r>
            <a:r>
              <a:rPr lang="ru-RU" dirty="0"/>
              <a:t> (</a:t>
            </a:r>
            <a:r>
              <a:rPr lang="ru-RU" dirty="0" err="1"/>
              <a:t>латынша</a:t>
            </a:r>
            <a:r>
              <a:rPr lang="ru-RU" dirty="0"/>
              <a:t> "</a:t>
            </a:r>
            <a:r>
              <a:rPr lang="en-US" dirty="0" err="1"/>
              <a:t>molli</a:t>
            </a:r>
            <a:r>
              <a:rPr lang="en-US" dirty="0"/>
              <a:t>" - </a:t>
            </a:r>
            <a:r>
              <a:rPr lang="ru-RU" dirty="0" err="1"/>
              <a:t>жұмсақ</a:t>
            </a:r>
            <a:r>
              <a:rPr lang="ru-RU" dirty="0"/>
              <a:t>, "</a:t>
            </a:r>
            <a:r>
              <a:rPr lang="ru-RU" dirty="0" err="1"/>
              <a:t>сүйкімді</a:t>
            </a:r>
            <a:r>
              <a:rPr lang="ru-RU" dirty="0"/>
              <a:t>" - </a:t>
            </a:r>
            <a:r>
              <a:rPr lang="ru-RU" dirty="0" err="1"/>
              <a:t>жабатын</a:t>
            </a:r>
            <a:r>
              <a:rPr lang="ru-RU" dirty="0"/>
              <a:t>, </a:t>
            </a:r>
            <a:r>
              <a:rPr lang="ru-RU" dirty="0" err="1"/>
              <a:t>тері</a:t>
            </a:r>
            <a:r>
              <a:rPr lang="ru-RU" dirty="0"/>
              <a:t>) бар.</a:t>
            </a:r>
          </a:p>
          <a:p>
            <a:r>
              <a:rPr lang="ru-RU" dirty="0" err="1"/>
              <a:t>Класқа</a:t>
            </a:r>
            <a:r>
              <a:rPr lang="ru-RU" dirty="0"/>
              <a:t> </a:t>
            </a:r>
            <a:r>
              <a:rPr lang="ru-RU" dirty="0" err="1"/>
              <a:t>бір</a:t>
            </a:r>
            <a:r>
              <a:rPr lang="ru-RU" dirty="0"/>
              <a:t> отряд, </a:t>
            </a:r>
            <a:r>
              <a:rPr lang="en-US" dirty="0" err="1"/>
              <a:t>Mycoplasmatales</a:t>
            </a:r>
            <a:r>
              <a:rPr lang="en-US" dirty="0"/>
              <a:t> </a:t>
            </a:r>
            <a:r>
              <a:rPr lang="ru-RU" dirty="0" err="1"/>
              <a:t>және</a:t>
            </a:r>
            <a:r>
              <a:rPr lang="ru-RU" dirty="0"/>
              <a:t> </a:t>
            </a:r>
            <a:r>
              <a:rPr lang="ru-RU" dirty="0" err="1"/>
              <a:t>үш</a:t>
            </a:r>
            <a:r>
              <a:rPr lang="ru-RU" dirty="0"/>
              <a:t> </a:t>
            </a:r>
            <a:r>
              <a:rPr lang="ru-RU" dirty="0" err="1"/>
              <a:t>тұқымдас</a:t>
            </a:r>
            <a:r>
              <a:rPr lang="ru-RU" dirty="0"/>
              <a:t> </a:t>
            </a:r>
            <a:r>
              <a:rPr lang="ru-RU" dirty="0" err="1"/>
              <a:t>кіреді</a:t>
            </a:r>
            <a:r>
              <a:rPr lang="ru-RU" dirty="0"/>
              <a:t>: </a:t>
            </a:r>
            <a:r>
              <a:rPr lang="en-US" dirty="0" err="1"/>
              <a:t>Mycoplasmataceae</a:t>
            </a:r>
            <a:r>
              <a:rPr lang="en-US" dirty="0"/>
              <a:t>, </a:t>
            </a:r>
            <a:r>
              <a:rPr lang="en-US" dirty="0" err="1"/>
              <a:t>Acholeplasmataceae</a:t>
            </a:r>
            <a:r>
              <a:rPr lang="en-US" dirty="0"/>
              <a:t> </a:t>
            </a:r>
            <a:r>
              <a:rPr lang="ru-RU" dirty="0" err="1"/>
              <a:t>және</a:t>
            </a:r>
            <a:r>
              <a:rPr lang="ru-RU" dirty="0"/>
              <a:t> </a:t>
            </a:r>
            <a:r>
              <a:rPr lang="en-US" dirty="0" err="1"/>
              <a:t>Spiroplasmataceae</a:t>
            </a:r>
            <a:r>
              <a:rPr lang="en-US" dirty="0"/>
              <a:t>. </a:t>
            </a:r>
            <a:r>
              <a:rPr lang="ru-RU" dirty="0" err="1"/>
              <a:t>Патогенді</a:t>
            </a:r>
            <a:r>
              <a:rPr lang="ru-RU" dirty="0"/>
              <a:t> </a:t>
            </a:r>
            <a:r>
              <a:rPr lang="ru-RU" dirty="0" err="1"/>
              <a:t>микоплазмалардың</a:t>
            </a:r>
            <a:r>
              <a:rPr lang="ru-RU" dirty="0"/>
              <a:t> </a:t>
            </a:r>
            <a:r>
              <a:rPr lang="ru-RU" dirty="0" err="1"/>
              <a:t>көпшілігі</a:t>
            </a:r>
            <a:r>
              <a:rPr lang="ru-RU" dirty="0"/>
              <a:t> </a:t>
            </a:r>
            <a:r>
              <a:rPr lang="en-US" dirty="0" err="1"/>
              <a:t>Mycoplasmataceae</a:t>
            </a:r>
            <a:r>
              <a:rPr lang="en-US" dirty="0"/>
              <a:t> </a:t>
            </a:r>
            <a:r>
              <a:rPr lang="ru-RU" dirty="0" err="1"/>
              <a:t>тұқымдасына</a:t>
            </a:r>
            <a:r>
              <a:rPr lang="ru-RU" dirty="0"/>
              <a:t> </a:t>
            </a:r>
            <a:r>
              <a:rPr lang="ru-RU" dirty="0" err="1"/>
              <a:t>жатады</a:t>
            </a:r>
            <a:r>
              <a:rPr lang="ru-RU" dirty="0"/>
              <a:t>.</a:t>
            </a:r>
          </a:p>
          <a:p>
            <a:r>
              <a:rPr lang="ru-RU" dirty="0"/>
              <a:t>11-бөлім. </a:t>
            </a:r>
            <a:r>
              <a:rPr lang="ru-RU" dirty="0" err="1"/>
              <a:t>Эндосимбионттар</a:t>
            </a:r>
            <a:r>
              <a:rPr lang="ru-RU" dirty="0"/>
              <a:t>.</a:t>
            </a:r>
            <a:endParaRPr lang="ru-KZ" dirty="0"/>
          </a:p>
        </p:txBody>
      </p:sp>
    </p:spTree>
    <p:extLst>
      <p:ext uri="{BB962C8B-B14F-4D97-AF65-F5344CB8AC3E}">
        <p14:creationId xmlns:p14="http://schemas.microsoft.com/office/powerpoint/2010/main" val="3334049629"/>
      </p:ext>
    </p:extLst>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4382347"/>
            <a:ext cx="4266015"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715ADA2-A5A3-2896-1F61-1D2839565EF8}"/>
              </a:ext>
            </a:extLst>
          </p:cNvPr>
          <p:cNvSpPr>
            <a:spLocks noGrp="1"/>
          </p:cNvSpPr>
          <p:nvPr>
            <p:ph type="title"/>
          </p:nvPr>
        </p:nvSpPr>
        <p:spPr>
          <a:xfrm>
            <a:off x="429768" y="4608575"/>
            <a:ext cx="3931920" cy="1765715"/>
          </a:xfrm>
        </p:spPr>
        <p:txBody>
          <a:bodyPr>
            <a:normAutofit/>
          </a:bodyPr>
          <a:lstStyle/>
          <a:p>
            <a:pPr algn="r"/>
            <a:r>
              <a:rPr lang="en-US" sz="3500">
                <a:solidFill>
                  <a:srgbClr val="FFFFFF"/>
                </a:solidFill>
              </a:rPr>
              <a:t>IV </a:t>
            </a:r>
            <a:r>
              <a:rPr lang="ru-RU" sz="3500">
                <a:solidFill>
                  <a:srgbClr val="FFFFFF"/>
                </a:solidFill>
              </a:rPr>
              <a:t>ТОП. Мендозикуттар. </a:t>
            </a:r>
            <a:endParaRPr lang="ru-KZ" sz="3500">
              <a:solidFill>
                <a:srgbClr val="FFFFFF"/>
              </a:solidFill>
            </a:endParaRPr>
          </a:p>
        </p:txBody>
      </p:sp>
      <p:pic>
        <p:nvPicPr>
          <p:cNvPr id="1026" name="Picture 2" descr="архебактериялар - Жоспарлар - Bilim - All">
            <a:extLst>
              <a:ext uri="{FF2B5EF4-FFF2-40B4-BE49-F238E27FC236}">
                <a16:creationId xmlns:a16="http://schemas.microsoft.com/office/drawing/2014/main" id="{03985951-BE2E-E7C5-2723-88E300586F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464" r="13175" b="-2"/>
          <a:stretch>
            <a:fillRect/>
          </a:stretch>
        </p:blipFill>
        <p:spPr bwMode="auto">
          <a:xfrm>
            <a:off x="245660" y="321733"/>
            <a:ext cx="4266015" cy="3899748"/>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rgbClr val="3F73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CAACE8D6-A5F6-A209-6001-3826F5871265}"/>
              </a:ext>
            </a:extLst>
          </p:cNvPr>
          <p:cNvSpPr>
            <a:spLocks noGrp="1"/>
          </p:cNvSpPr>
          <p:nvPr>
            <p:ph idx="1"/>
          </p:nvPr>
        </p:nvSpPr>
        <p:spPr>
          <a:xfrm>
            <a:off x="4995798" y="974875"/>
            <a:ext cx="3543430" cy="4852362"/>
          </a:xfrm>
        </p:spPr>
        <p:txBody>
          <a:bodyPr anchor="ctr">
            <a:normAutofit/>
          </a:bodyPr>
          <a:lstStyle/>
          <a:p>
            <a:r>
              <a:rPr lang="ru-RU">
                <a:solidFill>
                  <a:srgbClr val="FFFFFF"/>
                </a:solidFill>
              </a:rPr>
              <a:t>Прокариоттар, олардың арасында патогенді бактериялар жоқ; метан түзетін, күкіртті тотықтыратын, галофильді, микоплазма тәрізді, термоацидофильді және ең көне шығу тегі бар басқа бактериялар (архебактериялар).</a:t>
            </a:r>
            <a:endParaRPr lang="ru-KZ">
              <a:solidFill>
                <a:srgbClr val="FFFFFF"/>
              </a:solidFill>
            </a:endParaRPr>
          </a:p>
        </p:txBody>
      </p:sp>
    </p:spTree>
    <p:extLst>
      <p:ext uri="{BB962C8B-B14F-4D97-AF65-F5344CB8AC3E}">
        <p14:creationId xmlns:p14="http://schemas.microsoft.com/office/powerpoint/2010/main" val="4075229203"/>
      </p:ext>
    </p:extLst>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331913" y="639763"/>
            <a:ext cx="92075" cy="366712"/>
          </a:xfrm>
          <a:prstGeom prst="rect">
            <a:avLst/>
          </a:prstGeom>
          <a:noFill/>
          <a:ln w="9525">
            <a:noFill/>
            <a:miter lim="800000"/>
            <a:headEnd/>
            <a:tailEnd/>
          </a:ln>
        </p:spPr>
        <p:txBody>
          <a:bodyPr>
            <a:spAutoFit/>
          </a:bodyPr>
          <a:lstStyle/>
          <a:p>
            <a:pPr eaLnBrk="0" hangingPunct="0"/>
            <a:endParaRPr lang="ru-RU"/>
          </a:p>
        </p:txBody>
      </p:sp>
      <p:sp>
        <p:nvSpPr>
          <p:cNvPr id="40965" name="Rectangle 5"/>
          <p:cNvSpPr>
            <a:spLocks noGrp="1" noChangeArrowheads="1"/>
          </p:cNvSpPr>
          <p:nvPr>
            <p:ph type="title"/>
          </p:nvPr>
        </p:nvSpPr>
        <p:spPr>
          <a:xfrm>
            <a:off x="1214438" y="285750"/>
            <a:ext cx="3857625" cy="571500"/>
          </a:xfrm>
        </p:spPr>
        <p:txBody>
          <a:bodyPr>
            <a:normAutofit fontScale="90000"/>
          </a:bodyPr>
          <a:lstStyle/>
          <a:p>
            <a:pPr eaLnBrk="1" hangingPunct="1"/>
            <a:br>
              <a:rPr lang="kk-KZ" sz="2400" dirty="0">
                <a:latin typeface="Times New Roman" pitchFamily="18" charset="0"/>
                <a:cs typeface="Times New Roman" pitchFamily="18" charset="0"/>
              </a:rPr>
            </a:br>
            <a:r>
              <a:rPr lang="kk-KZ" sz="2400" dirty="0">
                <a:latin typeface="Times New Roman" pitchFamily="18" charset="0"/>
                <a:cs typeface="Times New Roman" pitchFamily="18" charset="0"/>
              </a:rPr>
              <a:t> </a:t>
            </a:r>
            <a:r>
              <a:rPr lang="kk-KZ" sz="2400" b="1" dirty="0">
                <a:latin typeface="Times New Roman" pitchFamily="18" charset="0"/>
                <a:cs typeface="Times New Roman" pitchFamily="18" charset="0"/>
              </a:rPr>
              <a:t>Микроорганизмдердің</a:t>
            </a:r>
            <a:endParaRPr lang="ru-RU" sz="2400" dirty="0">
              <a:latin typeface="Times New Roman" pitchFamily="18" charset="0"/>
              <a:cs typeface="Times New Roman" pitchFamily="18" charset="0"/>
            </a:endParaRPr>
          </a:p>
        </p:txBody>
      </p:sp>
      <p:sp>
        <p:nvSpPr>
          <p:cNvPr id="13317" name="TextBox 4"/>
          <p:cNvSpPr txBox="1">
            <a:spLocks noChangeArrowheads="1"/>
          </p:cNvSpPr>
          <p:nvPr/>
        </p:nvSpPr>
        <p:spPr bwMode="auto">
          <a:xfrm>
            <a:off x="2286000" y="642938"/>
            <a:ext cx="7786688" cy="461962"/>
          </a:xfrm>
          <a:prstGeom prst="rect">
            <a:avLst/>
          </a:prstGeom>
          <a:noFill/>
          <a:ln w="9525">
            <a:noFill/>
            <a:miter lim="800000"/>
            <a:headEnd/>
            <a:tailEnd/>
          </a:ln>
        </p:spPr>
        <p:txBody>
          <a:bodyPr>
            <a:spAutoFit/>
          </a:bodyPr>
          <a:lstStyle/>
          <a:p>
            <a:r>
              <a:rPr lang="kk-KZ" sz="2400" b="1" dirty="0">
                <a:solidFill>
                  <a:schemeClr val="accent1"/>
                </a:solidFill>
                <a:latin typeface="Times New Roman" pitchFamily="18" charset="0"/>
                <a:cs typeface="Times New Roman" pitchFamily="18" charset="0"/>
              </a:rPr>
              <a:t>клеткалық құрылымының типтері </a:t>
            </a:r>
            <a:r>
              <a:rPr lang="kk-KZ" sz="2400" dirty="0">
                <a:solidFill>
                  <a:schemeClr val="accent1"/>
                </a:solidFill>
                <a:latin typeface="Times New Roman" pitchFamily="18" charset="0"/>
                <a:cs typeface="Times New Roman" pitchFamily="18" charset="0"/>
              </a:rPr>
              <a:t>:</a:t>
            </a:r>
            <a:endParaRPr lang="ru-RU" sz="2400" dirty="0">
              <a:solidFill>
                <a:schemeClr val="accent1"/>
              </a:solidFill>
              <a:latin typeface="Times New Roman" pitchFamily="18" charset="0"/>
              <a:cs typeface="Times New Roman" pitchFamily="18" charset="0"/>
            </a:endParaRPr>
          </a:p>
        </p:txBody>
      </p:sp>
      <p:graphicFrame>
        <p:nvGraphicFramePr>
          <p:cNvPr id="6" name="Схема 5"/>
          <p:cNvGraphicFramePr/>
          <p:nvPr/>
        </p:nvGraphicFramePr>
        <p:xfrm>
          <a:off x="500034" y="1142984"/>
          <a:ext cx="8143932"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Tm="0">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40965"/>
                                        </p:tgtEl>
                                        <p:attrNameLst>
                                          <p:attrName>style.visibility</p:attrName>
                                        </p:attrNameLst>
                                      </p:cBhvr>
                                      <p:to>
                                        <p:strVal val="visible"/>
                                      </p:to>
                                    </p:set>
                                    <p:anim calcmode="lin" valueType="num">
                                      <p:cBhvr additive="base">
                                        <p:cTn id="7" dur="800" fill="hold">
                                          <p:stCondLst>
                                            <p:cond delay="0"/>
                                          </p:stCondLst>
                                        </p:cTn>
                                        <p:tgtEl>
                                          <p:spTgt spid="40965"/>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4096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FAE1107-CEC3-4041-8BAA-CDB6F6759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10141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EC47609-5FDC-FED3-189C-02413941D66A}"/>
              </a:ext>
            </a:extLst>
          </p:cNvPr>
          <p:cNvSpPr>
            <a:spLocks noGrp="1"/>
          </p:cNvSpPr>
          <p:nvPr>
            <p:ph type="title"/>
          </p:nvPr>
        </p:nvSpPr>
        <p:spPr>
          <a:xfrm>
            <a:off x="768096" y="585216"/>
            <a:ext cx="2834314" cy="1499616"/>
          </a:xfrm>
        </p:spPr>
        <p:txBody>
          <a:bodyPr>
            <a:normAutofit/>
          </a:bodyPr>
          <a:lstStyle/>
          <a:p>
            <a:r>
              <a:rPr lang="ru-RU" sz="2100">
                <a:solidFill>
                  <a:srgbClr val="FFFFFF"/>
                </a:solidFill>
              </a:rPr>
              <a:t>Саңырауқұлақтар</a:t>
            </a:r>
            <a:endParaRPr lang="ru-KZ" sz="2100">
              <a:solidFill>
                <a:srgbClr val="FFFFFF"/>
              </a:solidFill>
            </a:endParaRPr>
          </a:p>
        </p:txBody>
      </p:sp>
      <p:cxnSp>
        <p:nvCxnSpPr>
          <p:cNvPr id="12" name="Straight Connector 11">
            <a:extLst>
              <a:ext uri="{FF2B5EF4-FFF2-40B4-BE49-F238E27FC236}">
                <a16:creationId xmlns:a16="http://schemas.microsoft.com/office/drawing/2014/main" id="{1AEA88FB-F5DD-45CE-AAE1-7B33D0ABD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F8C23726-2B99-005E-11FD-57E960AE77EF}"/>
              </a:ext>
            </a:extLst>
          </p:cNvPr>
          <p:cNvSpPr>
            <a:spLocks noGrp="1"/>
          </p:cNvSpPr>
          <p:nvPr>
            <p:ph idx="1"/>
          </p:nvPr>
        </p:nvSpPr>
        <p:spPr>
          <a:xfrm>
            <a:off x="768096" y="2286000"/>
            <a:ext cx="2843784" cy="3931920"/>
          </a:xfrm>
        </p:spPr>
        <p:txBody>
          <a:bodyPr>
            <a:normAutofit/>
          </a:bodyPr>
          <a:lstStyle/>
          <a:p>
            <a:r>
              <a:rPr lang="ru-RU" dirty="0" err="1">
                <a:solidFill>
                  <a:srgbClr val="FFFFFF"/>
                </a:solidFill>
              </a:rPr>
              <a:t>Саңырауқұлақтар</a:t>
            </a:r>
            <a:r>
              <a:rPr lang="ru-RU" dirty="0">
                <a:solidFill>
                  <a:srgbClr val="FFFFFF"/>
                </a:solidFill>
              </a:rPr>
              <a:t> – </a:t>
            </a:r>
            <a:r>
              <a:rPr lang="ru-RU" dirty="0" err="1">
                <a:solidFill>
                  <a:srgbClr val="FFFFFF"/>
                </a:solidFill>
              </a:rPr>
              <a:t>табиғатта</a:t>
            </a:r>
            <a:r>
              <a:rPr lang="ru-RU" dirty="0">
                <a:solidFill>
                  <a:srgbClr val="FFFFFF"/>
                </a:solidFill>
              </a:rPr>
              <a:t> </a:t>
            </a:r>
            <a:r>
              <a:rPr lang="ru-RU" dirty="0" err="1">
                <a:solidFill>
                  <a:srgbClr val="FFFFFF"/>
                </a:solidFill>
              </a:rPr>
              <a:t>шамамен</a:t>
            </a:r>
            <a:r>
              <a:rPr lang="ru-RU" dirty="0">
                <a:solidFill>
                  <a:srgbClr val="FFFFFF"/>
                </a:solidFill>
              </a:rPr>
              <a:t> 100 000 </a:t>
            </a:r>
            <a:r>
              <a:rPr lang="ru-RU" dirty="0" err="1">
                <a:solidFill>
                  <a:srgbClr val="FFFFFF"/>
                </a:solidFill>
              </a:rPr>
              <a:t>түрді</a:t>
            </a:r>
            <a:r>
              <a:rPr lang="ru-RU" dirty="0">
                <a:solidFill>
                  <a:srgbClr val="FFFFFF"/>
                </a:solidFill>
              </a:rPr>
              <a:t> </a:t>
            </a:r>
            <a:r>
              <a:rPr lang="ru-RU" dirty="0" err="1">
                <a:solidFill>
                  <a:srgbClr val="FFFFFF"/>
                </a:solidFill>
              </a:rPr>
              <a:t>қамтитын</a:t>
            </a:r>
            <a:r>
              <a:rPr lang="ru-RU" dirty="0">
                <a:solidFill>
                  <a:srgbClr val="FFFFFF"/>
                </a:solidFill>
              </a:rPr>
              <a:t> </a:t>
            </a:r>
            <a:r>
              <a:rPr lang="ru-RU" dirty="0" err="1">
                <a:solidFill>
                  <a:srgbClr val="FFFFFF"/>
                </a:solidFill>
              </a:rPr>
              <a:t>үлкен</a:t>
            </a:r>
            <a:r>
              <a:rPr lang="ru-RU" dirty="0">
                <a:solidFill>
                  <a:srgbClr val="FFFFFF"/>
                </a:solidFill>
              </a:rPr>
              <a:t>, </a:t>
            </a:r>
            <a:r>
              <a:rPr lang="ru-RU" dirty="0" err="1">
                <a:solidFill>
                  <a:srgbClr val="FFFFFF"/>
                </a:solidFill>
              </a:rPr>
              <a:t>кең</a:t>
            </a:r>
            <a:r>
              <a:rPr lang="ru-RU" dirty="0">
                <a:solidFill>
                  <a:srgbClr val="FFFFFF"/>
                </a:solidFill>
              </a:rPr>
              <a:t> </a:t>
            </a:r>
            <a:r>
              <a:rPr lang="ru-RU" dirty="0" err="1">
                <a:solidFill>
                  <a:srgbClr val="FFFFFF"/>
                </a:solidFill>
              </a:rPr>
              <a:t>таралған</a:t>
            </a:r>
            <a:r>
              <a:rPr lang="ru-RU" dirty="0">
                <a:solidFill>
                  <a:srgbClr val="FFFFFF"/>
                </a:solidFill>
              </a:rPr>
              <a:t> </a:t>
            </a:r>
            <a:r>
              <a:rPr lang="ru-RU" dirty="0" err="1">
                <a:solidFill>
                  <a:srgbClr val="FFFFFF"/>
                </a:solidFill>
              </a:rPr>
              <a:t>организмдер</a:t>
            </a:r>
            <a:r>
              <a:rPr lang="ru-RU" dirty="0">
                <a:solidFill>
                  <a:srgbClr val="FFFFFF"/>
                </a:solidFill>
              </a:rPr>
              <a:t> </a:t>
            </a:r>
            <a:r>
              <a:rPr lang="ru-RU" dirty="0" err="1">
                <a:solidFill>
                  <a:srgbClr val="FFFFFF"/>
                </a:solidFill>
              </a:rPr>
              <a:t>тобы</a:t>
            </a:r>
            <a:r>
              <a:rPr lang="ru-RU" dirty="0">
                <a:solidFill>
                  <a:srgbClr val="FFFFFF"/>
                </a:solidFill>
              </a:rPr>
              <a:t>. </a:t>
            </a:r>
            <a:r>
              <a:rPr lang="ru-RU" dirty="0" err="1">
                <a:solidFill>
                  <a:srgbClr val="FFFFFF"/>
                </a:solidFill>
              </a:rPr>
              <a:t>Олар</a:t>
            </a:r>
            <a:r>
              <a:rPr lang="ru-RU" dirty="0">
                <a:solidFill>
                  <a:srgbClr val="FFFFFF"/>
                </a:solidFill>
              </a:rPr>
              <a:t> </a:t>
            </a:r>
            <a:r>
              <a:rPr lang="ru-RU" dirty="0" err="1">
                <a:solidFill>
                  <a:srgbClr val="FFFFFF"/>
                </a:solidFill>
              </a:rPr>
              <a:t>топырақта</a:t>
            </a:r>
            <a:r>
              <a:rPr lang="ru-RU" dirty="0">
                <a:solidFill>
                  <a:srgbClr val="FFFFFF"/>
                </a:solidFill>
              </a:rPr>
              <a:t>, суда, </a:t>
            </a:r>
            <a:r>
              <a:rPr lang="ru-RU" dirty="0" err="1">
                <a:solidFill>
                  <a:srgbClr val="FFFFFF"/>
                </a:solidFill>
              </a:rPr>
              <a:t>өсімдік</a:t>
            </a:r>
            <a:r>
              <a:rPr lang="ru-RU" dirty="0">
                <a:solidFill>
                  <a:srgbClr val="FFFFFF"/>
                </a:solidFill>
              </a:rPr>
              <a:t> </a:t>
            </a:r>
            <a:r>
              <a:rPr lang="ru-RU" dirty="0" err="1">
                <a:solidFill>
                  <a:srgbClr val="FFFFFF"/>
                </a:solidFill>
              </a:rPr>
              <a:t>және</a:t>
            </a:r>
            <a:r>
              <a:rPr lang="ru-RU" dirty="0">
                <a:solidFill>
                  <a:srgbClr val="FFFFFF"/>
                </a:solidFill>
              </a:rPr>
              <a:t> </a:t>
            </a:r>
            <a:r>
              <a:rPr lang="ru-RU" dirty="0" err="1">
                <a:solidFill>
                  <a:srgbClr val="FFFFFF"/>
                </a:solidFill>
              </a:rPr>
              <a:t>жануарлар</a:t>
            </a:r>
            <a:r>
              <a:rPr lang="ru-RU" dirty="0">
                <a:solidFill>
                  <a:srgbClr val="FFFFFF"/>
                </a:solidFill>
              </a:rPr>
              <a:t> </a:t>
            </a:r>
            <a:r>
              <a:rPr lang="ru-RU" dirty="0" err="1">
                <a:solidFill>
                  <a:srgbClr val="FFFFFF"/>
                </a:solidFill>
              </a:rPr>
              <a:t>қалдықтарында</a:t>
            </a:r>
            <a:r>
              <a:rPr lang="ru-RU" dirty="0">
                <a:solidFill>
                  <a:srgbClr val="FFFFFF"/>
                </a:solidFill>
              </a:rPr>
              <a:t> </a:t>
            </a:r>
            <a:r>
              <a:rPr lang="ru-RU" dirty="0" err="1">
                <a:solidFill>
                  <a:srgbClr val="FFFFFF"/>
                </a:solidFill>
              </a:rPr>
              <a:t>тіршілік</a:t>
            </a:r>
            <a:r>
              <a:rPr lang="ru-RU" dirty="0">
                <a:solidFill>
                  <a:srgbClr val="FFFFFF"/>
                </a:solidFill>
              </a:rPr>
              <a:t> </a:t>
            </a:r>
            <a:r>
              <a:rPr lang="ru-RU" dirty="0" err="1">
                <a:solidFill>
                  <a:srgbClr val="FFFFFF"/>
                </a:solidFill>
              </a:rPr>
              <a:t>етеді</a:t>
            </a:r>
            <a:r>
              <a:rPr lang="ru-RU" dirty="0">
                <a:solidFill>
                  <a:srgbClr val="FFFFFF"/>
                </a:solidFill>
              </a:rPr>
              <a:t>.</a:t>
            </a:r>
            <a:endParaRPr lang="ru-KZ" dirty="0">
              <a:solidFill>
                <a:srgbClr val="FFFFFF"/>
              </a:solidFill>
            </a:endParaRPr>
          </a:p>
        </p:txBody>
      </p:sp>
      <p:pic>
        <p:nvPicPr>
          <p:cNvPr id="5" name="Рисунок 4" descr="Изображение выглядит как текст&#10;&#10;Содержимое, созданное искусственным интеллектом, может быть неверным.">
            <a:extLst>
              <a:ext uri="{FF2B5EF4-FFF2-40B4-BE49-F238E27FC236}">
                <a16:creationId xmlns:a16="http://schemas.microsoft.com/office/drawing/2014/main" id="{10676052-988A-9B4D-5965-CE5F682ED442}"/>
              </a:ext>
            </a:extLst>
          </p:cNvPr>
          <p:cNvPicPr>
            <a:picLocks noChangeAspect="1"/>
          </p:cNvPicPr>
          <p:nvPr/>
        </p:nvPicPr>
        <p:blipFill>
          <a:blip r:embed="rId2"/>
          <a:stretch>
            <a:fillRect/>
          </a:stretch>
        </p:blipFill>
        <p:spPr>
          <a:xfrm>
            <a:off x="4572000" y="1049965"/>
            <a:ext cx="4091940" cy="4758070"/>
          </a:xfrm>
          <a:prstGeom prst="rect">
            <a:avLst/>
          </a:prstGeom>
        </p:spPr>
      </p:pic>
    </p:spTree>
    <p:extLst>
      <p:ext uri="{BB962C8B-B14F-4D97-AF65-F5344CB8AC3E}">
        <p14:creationId xmlns:p14="http://schemas.microsoft.com/office/powerpoint/2010/main" val="1021630609"/>
      </p:ext>
    </p:extLst>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6CB02CA-6BEC-5330-C232-DCAF820F5979}"/>
              </a:ext>
            </a:extLst>
          </p:cNvPr>
          <p:cNvSpPr txBox="1"/>
          <p:nvPr/>
        </p:nvSpPr>
        <p:spPr>
          <a:xfrm>
            <a:off x="107504" y="260648"/>
            <a:ext cx="3378645" cy="5953885"/>
          </a:xfrm>
          <a:prstGeom prst="rect">
            <a:avLst/>
          </a:prstGeom>
        </p:spPr>
        <p:txBody>
          <a:bodyPr vert="horz" lIns="91440" tIns="45720" rIns="91440" bIns="45720" rtlCol="0" anchor="ctr">
            <a:normAutofit/>
          </a:bodyPr>
          <a:lstStyle/>
          <a:p>
            <a:pPr defTabSz="914400">
              <a:lnSpc>
                <a:spcPct val="80000"/>
              </a:lnSpc>
              <a:spcBef>
                <a:spcPct val="0"/>
              </a:spcBef>
              <a:spcAft>
                <a:spcPts val="600"/>
              </a:spcAft>
            </a:pPr>
            <a:r>
              <a:rPr lang="en-US" sz="5000" kern="1200" cap="all" spc="100" baseline="0" dirty="0" err="1">
                <a:solidFill>
                  <a:srgbClr val="FFFFFF"/>
                </a:solidFill>
                <a:latin typeface="+mj-lt"/>
                <a:ea typeface="+mj-ea"/>
                <a:cs typeface="+mj-cs"/>
              </a:rPr>
              <a:t>Нағыз</a:t>
            </a:r>
            <a:r>
              <a:rPr lang="en-US" sz="5000" kern="1200" cap="all" spc="100" baseline="0" dirty="0">
                <a:solidFill>
                  <a:srgbClr val="FFFFFF"/>
                </a:solidFill>
                <a:latin typeface="+mj-lt"/>
                <a:ea typeface="+mj-ea"/>
                <a:cs typeface="+mj-cs"/>
              </a:rPr>
              <a:t> </a:t>
            </a:r>
            <a:r>
              <a:rPr lang="en-US" sz="5000" kern="1200" cap="all" spc="100" baseline="0" dirty="0" err="1">
                <a:solidFill>
                  <a:srgbClr val="FFFFFF"/>
                </a:solidFill>
                <a:latin typeface="+mj-lt"/>
                <a:ea typeface="+mj-ea"/>
                <a:cs typeface="+mj-cs"/>
              </a:rPr>
              <a:t>саңырауқұлақтар</a:t>
            </a:r>
            <a:r>
              <a:rPr lang="en-US" sz="5000" kern="1200" cap="all" spc="100" baseline="0" dirty="0">
                <a:solidFill>
                  <a:srgbClr val="FFFFFF"/>
                </a:solidFill>
                <a:latin typeface="+mj-lt"/>
                <a:ea typeface="+mj-ea"/>
                <a:cs typeface="+mj-cs"/>
              </a:rPr>
              <a:t> </a:t>
            </a:r>
            <a:r>
              <a:rPr lang="en-US" sz="5000" kern="1200" cap="all" spc="100" baseline="0" dirty="0" err="1">
                <a:solidFill>
                  <a:srgbClr val="FFFFFF"/>
                </a:solidFill>
                <a:latin typeface="+mj-lt"/>
                <a:ea typeface="+mj-ea"/>
                <a:cs typeface="+mj-cs"/>
              </a:rPr>
              <a:t>алты</a:t>
            </a:r>
            <a:r>
              <a:rPr lang="en-US" sz="5000" kern="1200" cap="all" spc="100" baseline="0" dirty="0">
                <a:solidFill>
                  <a:srgbClr val="FFFFFF"/>
                </a:solidFill>
                <a:latin typeface="+mj-lt"/>
                <a:ea typeface="+mj-ea"/>
                <a:cs typeface="+mj-cs"/>
              </a:rPr>
              <a:t> </a:t>
            </a:r>
            <a:r>
              <a:rPr lang="en-US" sz="5000" kern="1200" cap="all" spc="100" baseline="0" dirty="0" err="1">
                <a:solidFill>
                  <a:srgbClr val="FFFFFF"/>
                </a:solidFill>
                <a:latin typeface="+mj-lt"/>
                <a:ea typeface="+mj-ea"/>
                <a:cs typeface="+mj-cs"/>
              </a:rPr>
              <a:t>класқа</a:t>
            </a:r>
            <a:r>
              <a:rPr lang="en-US" sz="5000" kern="1200" cap="all" spc="100" baseline="0" dirty="0">
                <a:solidFill>
                  <a:srgbClr val="FFFFFF"/>
                </a:solidFill>
                <a:latin typeface="+mj-lt"/>
                <a:ea typeface="+mj-ea"/>
                <a:cs typeface="+mj-cs"/>
              </a:rPr>
              <a:t> </a:t>
            </a:r>
            <a:r>
              <a:rPr lang="en-US" sz="5000" kern="1200" cap="all" spc="100" baseline="0" dirty="0" err="1">
                <a:solidFill>
                  <a:srgbClr val="FFFFFF"/>
                </a:solidFill>
                <a:latin typeface="+mj-lt"/>
                <a:ea typeface="+mj-ea"/>
                <a:cs typeface="+mj-cs"/>
              </a:rPr>
              <a:t>бөлінеді</a:t>
            </a:r>
            <a:r>
              <a:rPr lang="en-US" sz="5000" kern="1200" cap="all" spc="100" baseline="0" dirty="0">
                <a:solidFill>
                  <a:srgbClr val="FFFFFF"/>
                </a:solidFill>
                <a:latin typeface="+mj-lt"/>
                <a:ea typeface="+mj-ea"/>
                <a:cs typeface="+mj-cs"/>
              </a:rPr>
              <a:t>: </a:t>
            </a:r>
          </a:p>
        </p:txBody>
      </p:sp>
      <p:graphicFrame>
        <p:nvGraphicFramePr>
          <p:cNvPr id="8" name="TextBox 3">
            <a:extLst>
              <a:ext uri="{FF2B5EF4-FFF2-40B4-BE49-F238E27FC236}">
                <a16:creationId xmlns:a16="http://schemas.microsoft.com/office/drawing/2014/main" id="{B56BC553-CA19-DE60-D2C7-4D8D4DE524EF}"/>
              </a:ext>
            </a:extLst>
          </p:cNvPr>
          <p:cNvGraphicFramePr/>
          <p:nvPr>
            <p:extLst>
              <p:ext uri="{D42A27DB-BD31-4B8C-83A1-F6EECF244321}">
                <p14:modId xmlns:p14="http://schemas.microsoft.com/office/powerpoint/2010/main" val="2603560241"/>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3226409"/>
      </p:ext>
    </p:extLst>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2">
            <a:extLst>
              <a:ext uri="{FF2B5EF4-FFF2-40B4-BE49-F238E27FC236}">
                <a16:creationId xmlns:a16="http://schemas.microsoft.com/office/drawing/2014/main" id="{2CB25401-0DE2-8DC5-9D1D-878135018B06}"/>
              </a:ext>
            </a:extLst>
          </p:cNvPr>
          <p:cNvGraphicFramePr>
            <a:graphicFrameLocks noGrp="1"/>
          </p:cNvGraphicFramePr>
          <p:nvPr>
            <p:ph idx="1"/>
            <p:extLst>
              <p:ext uri="{D42A27DB-BD31-4B8C-83A1-F6EECF244321}">
                <p14:modId xmlns:p14="http://schemas.microsoft.com/office/powerpoint/2010/main" val="1301725845"/>
              </p:ext>
            </p:extLst>
          </p:nvPr>
        </p:nvGraphicFramePr>
        <p:xfrm>
          <a:off x="768096" y="404664"/>
          <a:ext cx="7290055" cy="590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3623087"/>
      </p:ext>
    </p:extLst>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4"/>
          <p:cNvPicPr>
            <a:picLocks noChangeAspect="1" noChangeArrowheads="1"/>
          </p:cNvPicPr>
          <p:nvPr/>
        </p:nvPicPr>
        <p:blipFill>
          <a:blip r:embed="rId2"/>
          <a:srcRect t="2596"/>
          <a:stretch>
            <a:fillRect/>
          </a:stretch>
        </p:blipFill>
        <p:spPr bwMode="auto">
          <a:xfrm>
            <a:off x="5929322" y="857232"/>
            <a:ext cx="2607468" cy="1738336"/>
          </a:xfrm>
          <a:prstGeom prst="rect">
            <a:avLst/>
          </a:prstGeom>
          <a:ln>
            <a:noFill/>
          </a:ln>
          <a:effectLst>
            <a:softEdge rad="112500"/>
          </a:effectLst>
        </p:spPr>
      </p:pic>
      <p:sp>
        <p:nvSpPr>
          <p:cNvPr id="4" name="TextBox 3"/>
          <p:cNvSpPr txBox="1"/>
          <p:nvPr/>
        </p:nvSpPr>
        <p:spPr>
          <a:xfrm>
            <a:off x="5429250" y="0"/>
            <a:ext cx="1838325" cy="523875"/>
          </a:xfrm>
          <a:prstGeom prst="rect">
            <a:avLst/>
          </a:prstGeom>
          <a:noFill/>
        </p:spPr>
        <p:txBody>
          <a:bodyPr wrap="none">
            <a:spAutoFit/>
          </a:bodyPr>
          <a:lstStyle/>
          <a:p>
            <a:pPr>
              <a:defRPr/>
            </a:pPr>
            <a:r>
              <a:rPr lang="kk-KZ" sz="2800" b="1" dirty="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Жоспары:</a:t>
            </a:r>
            <a:endParaRPr lang="ru-RU" sz="2800" b="1" dirty="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Схема 4"/>
          <p:cNvGraphicFramePr/>
          <p:nvPr/>
        </p:nvGraphicFramePr>
        <p:xfrm>
          <a:off x="571472" y="1571612"/>
          <a:ext cx="628654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15F1CC53-719A-4763-BF30-5E25A63CEF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50" name="Picture 2" descr="Зигомицеттер - Википедия">
            <a:extLst>
              <a:ext uri="{FF2B5EF4-FFF2-40B4-BE49-F238E27FC236}">
                <a16:creationId xmlns:a16="http://schemas.microsoft.com/office/drawing/2014/main" id="{8256679C-A304-EB4B-1EDF-75A6BC28C5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3420" r="9091"/>
          <a:stretch>
            <a:fillRect/>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7" name="Rectangle 2056">
            <a:extLst>
              <a:ext uri="{FF2B5EF4-FFF2-40B4-BE49-F238E27FC236}">
                <a16:creationId xmlns:a16="http://schemas.microsoft.com/office/drawing/2014/main" id="{57D175FC-84CC-4D12-A5E2-FA27D934E9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64198"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cxnSp>
        <p:nvCxnSpPr>
          <p:cNvPr id="2059" name="Straight Connector 2058">
            <a:extLst>
              <a:ext uri="{FF2B5EF4-FFF2-40B4-BE49-F238E27FC236}">
                <a16:creationId xmlns:a16="http://schemas.microsoft.com/office/drawing/2014/main" id="{8AC38328-2D50-4DDB-BD20-28DE12E499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A02ABA5-B455-DD06-F911-9FD8BCEABF26}"/>
              </a:ext>
            </a:extLst>
          </p:cNvPr>
          <p:cNvSpPr txBox="1"/>
          <p:nvPr/>
        </p:nvSpPr>
        <p:spPr>
          <a:xfrm>
            <a:off x="768096" y="2286000"/>
            <a:ext cx="4550112" cy="4023360"/>
          </a:xfrm>
          <a:prstGeom prst="rect">
            <a:avLst/>
          </a:prstGeom>
        </p:spPr>
        <p:txBody>
          <a:bodyPr vert="horz" lIns="45720" tIns="45720" rIns="45720" bIns="45720" rtlCol="0">
            <a:normAutofit/>
          </a:bodyPr>
          <a:lstStyle/>
          <a:p>
            <a:pPr defTabSz="914400">
              <a:lnSpc>
                <a:spcPct val="90000"/>
              </a:lnSpc>
              <a:spcAft>
                <a:spcPts val="600"/>
              </a:spcAft>
              <a:buClr>
                <a:schemeClr val="accent1"/>
              </a:buClr>
            </a:pPr>
            <a:r>
              <a:rPr lang="en-US" sz="1700" b="1">
                <a:solidFill>
                  <a:srgbClr val="000000"/>
                </a:solidFill>
              </a:rPr>
              <a:t>Зигомицеттер. </a:t>
            </a:r>
          </a:p>
          <a:p>
            <a:pPr defTabSz="914400">
              <a:lnSpc>
                <a:spcPct val="90000"/>
              </a:lnSpc>
              <a:spcAft>
                <a:spcPts val="600"/>
              </a:spcAft>
              <a:buClr>
                <a:schemeClr val="accent1"/>
              </a:buClr>
            </a:pPr>
            <a:r>
              <a:rPr lang="en-US" sz="1700">
                <a:solidFill>
                  <a:srgbClr val="000000"/>
                </a:solidFill>
              </a:rPr>
              <a:t>Мицелий жақсы дамыған, көп ядролы төменгі саңырауқұлақтар.  Жасуша қабырғасында хитин және кейде глюкан бар. Олар спорангиоспоралармен, сирек конидиялар арқылы немесе жыныстық жолмен көбейеді. Олар топырақтың жоғарғы қабатында кең таралған, органикалық өсімдік қалдықтарында дамиды. Олар микробиологиялық өнеркәсібінде соя ірімшігін, картоп спиртін, антибиотик рамицинді және басқа заттарды өндіру үшін қолданылады.</a:t>
            </a:r>
          </a:p>
          <a:p>
            <a:pPr defTabSz="914400">
              <a:lnSpc>
                <a:spcPct val="90000"/>
              </a:lnSpc>
              <a:spcAft>
                <a:spcPts val="600"/>
              </a:spcAft>
              <a:buClr>
                <a:schemeClr val="accent1"/>
              </a:buClr>
            </a:pPr>
            <a:r>
              <a:rPr lang="en-US" sz="1700">
                <a:solidFill>
                  <a:srgbClr val="000000"/>
                </a:solidFill>
              </a:rPr>
              <a:t>Бұл кластың типтік өкілдері - Mucor туысының саңырауқұлақтары. Жануарлар мен адамдарда олар мукормикозды тудыруы мүмкін.</a:t>
            </a:r>
          </a:p>
        </p:txBody>
      </p:sp>
    </p:spTree>
    <p:extLst>
      <p:ext uri="{BB962C8B-B14F-4D97-AF65-F5344CB8AC3E}">
        <p14:creationId xmlns:p14="http://schemas.microsoft.com/office/powerpoint/2010/main" val="3301589999"/>
      </p:ext>
    </p:extLst>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EB19AD-52BB-AAD3-1BD4-265D98B59C5A}"/>
              </a:ext>
            </a:extLst>
          </p:cNvPr>
          <p:cNvSpPr>
            <a:spLocks noGrp="1"/>
          </p:cNvSpPr>
          <p:nvPr>
            <p:ph type="title"/>
          </p:nvPr>
        </p:nvSpPr>
        <p:spPr>
          <a:xfrm>
            <a:off x="768096" y="585216"/>
            <a:ext cx="7290054" cy="1499616"/>
          </a:xfrm>
        </p:spPr>
        <p:txBody>
          <a:bodyPr>
            <a:normAutofit/>
          </a:bodyPr>
          <a:lstStyle/>
          <a:p>
            <a:r>
              <a:rPr lang="ru-RU" sz="2100" err="1"/>
              <a:t>Аскомицеттер</a:t>
            </a:r>
            <a:r>
              <a:rPr lang="ru-RU" sz="2100"/>
              <a:t> </a:t>
            </a:r>
            <a:r>
              <a:rPr lang="ru-RU" sz="2100" err="1"/>
              <a:t>немесе</a:t>
            </a:r>
            <a:r>
              <a:rPr lang="ru-RU" sz="2100"/>
              <a:t> </a:t>
            </a:r>
            <a:r>
              <a:rPr lang="kk-KZ" sz="2100"/>
              <a:t>қалталы саңырауқұлақтар</a:t>
            </a:r>
            <a:r>
              <a:rPr lang="ru-RU" sz="2100"/>
              <a:t>- </a:t>
            </a:r>
            <a:r>
              <a:rPr lang="ru-RU" sz="2100" err="1"/>
              <a:t>тармақталған</a:t>
            </a:r>
            <a:r>
              <a:rPr lang="ru-RU" sz="2100"/>
              <a:t> </a:t>
            </a:r>
            <a:r>
              <a:rPr lang="ru-RU" sz="2100" err="1"/>
              <a:t>көп</a:t>
            </a:r>
            <a:r>
              <a:rPr lang="ru-RU" sz="2100"/>
              <a:t> </a:t>
            </a:r>
            <a:r>
              <a:rPr lang="ru-RU" sz="2100" err="1"/>
              <a:t>жасушалы</a:t>
            </a:r>
            <a:r>
              <a:rPr lang="ru-RU" sz="2100"/>
              <a:t> </a:t>
            </a:r>
            <a:r>
              <a:rPr lang="ru-RU" sz="2100" err="1"/>
              <a:t>мицелийі</a:t>
            </a:r>
            <a:r>
              <a:rPr lang="ru-RU" sz="2100"/>
              <a:t> бар </a:t>
            </a:r>
            <a:r>
              <a:rPr lang="ru-RU" sz="2100" err="1"/>
              <a:t>жоғары</a:t>
            </a:r>
            <a:r>
              <a:rPr lang="ru-RU" sz="2100"/>
              <a:t> </a:t>
            </a:r>
            <a:r>
              <a:rPr lang="ru-RU" sz="2100" err="1"/>
              <a:t>саңырауқұлақтар</a:t>
            </a:r>
            <a:r>
              <a:rPr lang="ru-RU" sz="2100"/>
              <a:t>.</a:t>
            </a:r>
            <a:br>
              <a:rPr lang="ru-RU" sz="2100"/>
            </a:br>
            <a:endParaRPr lang="ru-KZ" sz="2100"/>
          </a:p>
        </p:txBody>
      </p:sp>
      <p:graphicFrame>
        <p:nvGraphicFramePr>
          <p:cNvPr id="5" name="Объект 2">
            <a:extLst>
              <a:ext uri="{FF2B5EF4-FFF2-40B4-BE49-F238E27FC236}">
                <a16:creationId xmlns:a16="http://schemas.microsoft.com/office/drawing/2014/main" id="{0899607B-5E4C-3734-D6B8-86B6276CF896}"/>
              </a:ext>
            </a:extLst>
          </p:cNvPr>
          <p:cNvGraphicFramePr>
            <a:graphicFrameLocks noGrp="1"/>
          </p:cNvGraphicFramePr>
          <p:nvPr>
            <p:ph idx="1"/>
            <p:extLst>
              <p:ext uri="{D42A27DB-BD31-4B8C-83A1-F6EECF244321}">
                <p14:modId xmlns:p14="http://schemas.microsoft.com/office/powerpoint/2010/main" val="63384541"/>
              </p:ext>
            </p:extLst>
          </p:nvPr>
        </p:nvGraphicFramePr>
        <p:xfrm>
          <a:off x="767953" y="2286000"/>
          <a:ext cx="7290197"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0347686"/>
      </p:ext>
    </p:extLst>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6" name="Rectangle 3085">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4382347"/>
            <a:ext cx="4266015"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66647D-073F-C141-7B5F-A4ED036B28AB}"/>
              </a:ext>
            </a:extLst>
          </p:cNvPr>
          <p:cNvSpPr txBox="1"/>
          <p:nvPr/>
        </p:nvSpPr>
        <p:spPr>
          <a:xfrm>
            <a:off x="429768" y="4608575"/>
            <a:ext cx="3931920" cy="1765715"/>
          </a:xfrm>
          <a:prstGeom prst="rect">
            <a:avLst/>
          </a:prstGeom>
        </p:spPr>
        <p:txBody>
          <a:bodyPr vert="horz" lIns="91440" tIns="45720" rIns="91440" bIns="45720" rtlCol="0" anchor="ctr">
            <a:normAutofit/>
          </a:bodyPr>
          <a:lstStyle/>
          <a:p>
            <a:pPr algn="r" defTabSz="914400">
              <a:lnSpc>
                <a:spcPct val="80000"/>
              </a:lnSpc>
              <a:spcBef>
                <a:spcPct val="0"/>
              </a:spcBef>
              <a:spcAft>
                <a:spcPts val="600"/>
              </a:spcAft>
            </a:pPr>
            <a:r>
              <a:rPr lang="en-US" sz="3800" b="1" cap="all" spc="100" dirty="0" err="1">
                <a:solidFill>
                  <a:srgbClr val="FFFFFF"/>
                </a:solidFill>
                <a:latin typeface="+mj-lt"/>
                <a:ea typeface="+mj-ea"/>
                <a:cs typeface="+mj-cs"/>
              </a:rPr>
              <a:t>Базидиомицеттер</a:t>
            </a:r>
            <a:r>
              <a:rPr lang="en-US" sz="3800" b="1" cap="all" spc="100" dirty="0">
                <a:solidFill>
                  <a:srgbClr val="FFFFFF"/>
                </a:solidFill>
                <a:latin typeface="+mj-lt"/>
                <a:ea typeface="+mj-ea"/>
                <a:cs typeface="+mj-cs"/>
              </a:rPr>
              <a:t>. </a:t>
            </a:r>
            <a:endParaRPr lang="en-US" sz="3800" cap="all" spc="100" dirty="0">
              <a:solidFill>
                <a:srgbClr val="FFFFFF"/>
              </a:solidFill>
              <a:latin typeface="+mj-lt"/>
              <a:ea typeface="+mj-ea"/>
              <a:cs typeface="+mj-cs"/>
            </a:endParaRPr>
          </a:p>
        </p:txBody>
      </p:sp>
      <p:pic>
        <p:nvPicPr>
          <p:cNvPr id="3074" name="Picture 2" descr="Базидиомицеттер: смотрите и скачивайте изображения — Яндекс Картинки">
            <a:extLst>
              <a:ext uri="{FF2B5EF4-FFF2-40B4-BE49-F238E27FC236}">
                <a16:creationId xmlns:a16="http://schemas.microsoft.com/office/drawing/2014/main" id="{562DD2D0-E939-14E5-CAAC-24148B0A2D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292" r="21560" b="2"/>
          <a:stretch>
            <a:fillRect/>
          </a:stretch>
        </p:blipFill>
        <p:spPr bwMode="auto">
          <a:xfrm>
            <a:off x="245660" y="321733"/>
            <a:ext cx="4266015" cy="3899748"/>
          </a:xfrm>
          <a:prstGeom prst="rect">
            <a:avLst/>
          </a:prstGeom>
          <a:noFill/>
          <a:extLst>
            <a:ext uri="{909E8E84-426E-40DD-AFC4-6F175D3DCCD1}">
              <a14:hiddenFill xmlns:a14="http://schemas.microsoft.com/office/drawing/2010/main">
                <a:solidFill>
                  <a:srgbClr val="FFFFFF"/>
                </a:solidFill>
              </a14:hiddenFill>
            </a:ext>
          </a:extLst>
        </p:spPr>
      </p:pic>
      <p:sp>
        <p:nvSpPr>
          <p:cNvPr id="3088" name="Rectangle 3087">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rgbClr val="613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EE66A117-3B0D-A2BB-B161-0D3E229E5852}"/>
              </a:ext>
            </a:extLst>
          </p:cNvPr>
          <p:cNvSpPr>
            <a:spLocks noGrp="1"/>
          </p:cNvSpPr>
          <p:nvPr>
            <p:ph idx="1"/>
          </p:nvPr>
        </p:nvSpPr>
        <p:spPr>
          <a:xfrm>
            <a:off x="4995798" y="974875"/>
            <a:ext cx="3543430" cy="4852362"/>
          </a:xfrm>
        </p:spPr>
        <p:txBody>
          <a:bodyPr vert="horz" lIns="45720" tIns="45720" rIns="45720" bIns="45720" rtlCol="0" anchor="ctr">
            <a:normAutofit/>
          </a:bodyPr>
          <a:lstStyle/>
          <a:p>
            <a:r>
              <a:rPr lang="en-US">
                <a:solidFill>
                  <a:srgbClr val="FFFFFF"/>
                </a:solidFill>
              </a:rPr>
              <a:t>Көп жасушалы мицелийі бар жоғары сатыдағы саңырауқұлақтар. Базидия мамандандырылған жеміс беру мүшесі қызметін атқарады. Базидиялар жыныстық көбею арқылы гифалардың ұштарында сыртқы спораларды түзеді. Олар сапрофиттер және дәнді дақылдардың (қара, тот) факультативті паразиттері. Базидиомицеттерге жеуге жарамды және улы саңырауқұлақтар да жатады.</a:t>
            </a:r>
          </a:p>
        </p:txBody>
      </p:sp>
    </p:spTree>
    <p:extLst>
      <p:ext uri="{BB962C8B-B14F-4D97-AF65-F5344CB8AC3E}">
        <p14:creationId xmlns:p14="http://schemas.microsoft.com/office/powerpoint/2010/main" val="393614244"/>
      </p:ext>
    </p:extLst>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3B1146-3BA3-026E-45C4-D752B8F72942}"/>
              </a:ext>
            </a:extLst>
          </p:cNvPr>
          <p:cNvSpPr>
            <a:spLocks noGrp="1"/>
          </p:cNvSpPr>
          <p:nvPr>
            <p:ph type="title"/>
          </p:nvPr>
        </p:nvSpPr>
        <p:spPr>
          <a:xfrm>
            <a:off x="768096" y="585216"/>
            <a:ext cx="6013704" cy="1499616"/>
          </a:xfrm>
        </p:spPr>
        <p:txBody>
          <a:bodyPr>
            <a:normAutofit/>
          </a:bodyPr>
          <a:lstStyle/>
          <a:p>
            <a:r>
              <a:rPr lang="ru-RU" sz="3700" err="1"/>
              <a:t>Дейтеромицеттер</a:t>
            </a:r>
            <a:r>
              <a:rPr lang="ru-RU" sz="3700"/>
              <a:t> </a:t>
            </a:r>
            <a:r>
              <a:rPr lang="ru-RU" sz="3700" err="1"/>
              <a:t>немесе</a:t>
            </a:r>
            <a:r>
              <a:rPr lang="ru-RU" sz="3700"/>
              <a:t> </a:t>
            </a:r>
            <a:r>
              <a:rPr lang="ru-RU" sz="3700" err="1"/>
              <a:t>жетілмеген</a:t>
            </a:r>
            <a:r>
              <a:rPr lang="ru-RU" sz="3700"/>
              <a:t> </a:t>
            </a:r>
            <a:r>
              <a:rPr lang="ru-RU" sz="3700" err="1"/>
              <a:t>саңырауқұлақтар</a:t>
            </a:r>
            <a:endParaRPr lang="ru-KZ" sz="3700"/>
          </a:p>
        </p:txBody>
      </p:sp>
      <p:sp>
        <p:nvSpPr>
          <p:cNvPr id="3" name="Объект 2">
            <a:extLst>
              <a:ext uri="{FF2B5EF4-FFF2-40B4-BE49-F238E27FC236}">
                <a16:creationId xmlns:a16="http://schemas.microsoft.com/office/drawing/2014/main" id="{E3E36E86-B1A1-7155-16E7-401D0B01F6EF}"/>
              </a:ext>
            </a:extLst>
          </p:cNvPr>
          <p:cNvSpPr>
            <a:spLocks noGrp="1"/>
          </p:cNvSpPr>
          <p:nvPr>
            <p:ph idx="1"/>
          </p:nvPr>
        </p:nvSpPr>
        <p:spPr>
          <a:xfrm>
            <a:off x="768096" y="2286000"/>
            <a:ext cx="6013703" cy="4023360"/>
          </a:xfrm>
        </p:spPr>
        <p:txBody>
          <a:bodyPr>
            <a:normAutofit/>
          </a:bodyPr>
          <a:lstStyle/>
          <a:p>
            <a:r>
              <a:rPr lang="ru-RU" sz="1700" err="1"/>
              <a:t>Көп</a:t>
            </a:r>
            <a:r>
              <a:rPr lang="ru-RU" sz="1700"/>
              <a:t> </a:t>
            </a:r>
            <a:r>
              <a:rPr lang="ru-RU" sz="1700" err="1"/>
              <a:t>жасушалы</a:t>
            </a:r>
            <a:r>
              <a:rPr lang="ru-RU" sz="1700"/>
              <a:t>, </a:t>
            </a:r>
            <a:r>
              <a:rPr lang="ru-RU" sz="1700" err="1"/>
              <a:t>жоғары</a:t>
            </a:r>
            <a:r>
              <a:rPr lang="ru-RU" sz="1700"/>
              <a:t> </a:t>
            </a:r>
            <a:r>
              <a:rPr lang="ru-RU" sz="1700" err="1"/>
              <a:t>тармақталған</a:t>
            </a:r>
            <a:r>
              <a:rPr lang="ru-RU" sz="1700"/>
              <a:t> </a:t>
            </a:r>
            <a:r>
              <a:rPr lang="ru-RU" sz="1700" err="1"/>
              <a:t>мицелийі</a:t>
            </a:r>
            <a:r>
              <a:rPr lang="ru-RU" sz="1700"/>
              <a:t> бар </a:t>
            </a:r>
            <a:r>
              <a:rPr lang="ru-RU" sz="1700" err="1"/>
              <a:t>жоғары</a:t>
            </a:r>
            <a:r>
              <a:rPr lang="ru-RU" sz="1700"/>
              <a:t> </a:t>
            </a:r>
            <a:r>
              <a:rPr lang="ru-RU" sz="1700" err="1"/>
              <a:t>сатыдағы</a:t>
            </a:r>
            <a:r>
              <a:rPr lang="ru-RU" sz="1700"/>
              <a:t> </a:t>
            </a:r>
            <a:r>
              <a:rPr lang="ru-RU" sz="1700" err="1"/>
              <a:t>саңырауқұлақтар</a:t>
            </a:r>
            <a:r>
              <a:rPr lang="ru-RU" sz="1700"/>
              <a:t>. </a:t>
            </a:r>
            <a:r>
              <a:rPr lang="ru-RU" sz="1700" err="1"/>
              <a:t>Олардың</a:t>
            </a:r>
            <a:r>
              <a:rPr lang="ru-RU" sz="1700"/>
              <a:t> </a:t>
            </a:r>
            <a:r>
              <a:rPr lang="ru-RU" sz="1700" err="1"/>
              <a:t>бүкіл</a:t>
            </a:r>
            <a:r>
              <a:rPr lang="ru-RU" sz="1700"/>
              <a:t> </a:t>
            </a:r>
            <a:r>
              <a:rPr lang="ru-RU" sz="1700" err="1"/>
              <a:t>тіршілік</a:t>
            </a:r>
            <a:r>
              <a:rPr lang="ru-RU" sz="1700"/>
              <a:t> </a:t>
            </a:r>
            <a:r>
              <a:rPr lang="ru-RU" sz="1700" err="1"/>
              <a:t>циклі</a:t>
            </a:r>
            <a:r>
              <a:rPr lang="ru-RU" sz="1700"/>
              <a:t> </a:t>
            </a:r>
            <a:r>
              <a:rPr lang="ru-RU" sz="1700" err="1"/>
              <a:t>гаплоидты</a:t>
            </a:r>
            <a:r>
              <a:rPr lang="ru-RU" sz="1700"/>
              <a:t> </a:t>
            </a:r>
            <a:r>
              <a:rPr lang="ru-RU" sz="1700" err="1"/>
              <a:t>сатыда</a:t>
            </a:r>
            <a:r>
              <a:rPr lang="ru-RU" sz="1700"/>
              <a:t>, </a:t>
            </a:r>
            <a:r>
              <a:rPr lang="ru-RU" sz="1700" err="1"/>
              <a:t>ядролық</a:t>
            </a:r>
            <a:r>
              <a:rPr lang="ru-RU" sz="1700"/>
              <a:t> </a:t>
            </a:r>
            <a:r>
              <a:rPr lang="ru-RU" sz="1700" err="1"/>
              <a:t>фазаларының</a:t>
            </a:r>
            <a:r>
              <a:rPr lang="ru-RU" sz="1700"/>
              <a:t> </a:t>
            </a:r>
            <a:r>
              <a:rPr lang="ru-RU" sz="1700" err="1"/>
              <a:t>өзгерісінсіз</a:t>
            </a:r>
            <a:r>
              <a:rPr lang="ru-RU" sz="1700"/>
              <a:t> </a:t>
            </a:r>
            <a:r>
              <a:rPr lang="ru-RU" sz="1700" err="1"/>
              <a:t>жүреді</a:t>
            </a:r>
            <a:r>
              <a:rPr lang="ru-RU" sz="1700"/>
              <a:t>. </a:t>
            </a:r>
            <a:r>
              <a:rPr lang="ru-RU" sz="1700" err="1"/>
              <a:t>Олар</a:t>
            </a:r>
            <a:r>
              <a:rPr lang="ru-RU" sz="1700"/>
              <a:t> </a:t>
            </a:r>
            <a:r>
              <a:rPr lang="ru-RU" sz="1700" err="1"/>
              <a:t>конидиялар</a:t>
            </a:r>
            <a:r>
              <a:rPr lang="ru-RU" sz="1700"/>
              <a:t> </a:t>
            </a:r>
            <a:r>
              <a:rPr lang="ru-RU" sz="1700" err="1"/>
              <a:t>арқылы</a:t>
            </a:r>
            <a:r>
              <a:rPr lang="ru-RU" sz="1700"/>
              <a:t> </a:t>
            </a:r>
            <a:r>
              <a:rPr lang="ru-RU" sz="1700" err="1"/>
              <a:t>вегетативті</a:t>
            </a:r>
            <a:r>
              <a:rPr lang="ru-RU" sz="1700"/>
              <a:t> </a:t>
            </a:r>
            <a:r>
              <a:rPr lang="ru-RU" sz="1700" err="1"/>
              <a:t>және</a:t>
            </a:r>
            <a:r>
              <a:rPr lang="ru-RU" sz="1700"/>
              <a:t> </a:t>
            </a:r>
            <a:r>
              <a:rPr lang="ru-RU" sz="1700" err="1"/>
              <a:t>жыныссыз</a:t>
            </a:r>
            <a:r>
              <a:rPr lang="ru-RU" sz="1700"/>
              <a:t> </a:t>
            </a:r>
            <a:r>
              <a:rPr lang="ru-RU" sz="1700" err="1"/>
              <a:t>жолмен</a:t>
            </a:r>
            <a:r>
              <a:rPr lang="ru-RU" sz="1700"/>
              <a:t> </a:t>
            </a:r>
            <a:r>
              <a:rPr lang="ru-RU" sz="1700" err="1"/>
              <a:t>көбейеді</a:t>
            </a:r>
            <a:r>
              <a:rPr lang="ru-RU" sz="1700"/>
              <a:t>. </a:t>
            </a:r>
            <a:r>
              <a:rPr lang="ru-RU" sz="1700" err="1"/>
              <a:t>Конидиялар</a:t>
            </a:r>
            <a:r>
              <a:rPr lang="ru-RU" sz="1700"/>
              <a:t> </a:t>
            </a:r>
            <a:r>
              <a:rPr lang="ru-RU" sz="1700" err="1"/>
              <a:t>пішіні</a:t>
            </a:r>
            <a:r>
              <a:rPr lang="ru-RU" sz="1700"/>
              <a:t> мен </a:t>
            </a:r>
            <a:r>
              <a:rPr lang="ru-RU" sz="1700" err="1"/>
              <a:t>түсі</a:t>
            </a:r>
            <a:r>
              <a:rPr lang="ru-RU" sz="1700"/>
              <a:t> </a:t>
            </a:r>
            <a:r>
              <a:rPr lang="ru-RU" sz="1700" err="1"/>
              <a:t>бойынша</a:t>
            </a:r>
            <a:r>
              <a:rPr lang="ru-RU" sz="1700"/>
              <a:t> </a:t>
            </a:r>
            <a:r>
              <a:rPr lang="ru-RU" sz="1700" err="1"/>
              <a:t>әртүрлі</a:t>
            </a:r>
            <a:r>
              <a:rPr lang="ru-RU" sz="1700"/>
              <a:t> болады </a:t>
            </a:r>
            <a:r>
              <a:rPr lang="ru-RU" sz="1700" err="1"/>
              <a:t>және</a:t>
            </a:r>
            <a:r>
              <a:rPr lang="ru-RU" sz="1700"/>
              <a:t> </a:t>
            </a:r>
            <a:r>
              <a:rPr lang="ru-RU" sz="1700" err="1"/>
              <a:t>мицелийдің</a:t>
            </a:r>
            <a:r>
              <a:rPr lang="ru-RU" sz="1700"/>
              <a:t> </a:t>
            </a:r>
            <a:r>
              <a:rPr lang="ru-RU" sz="1700" err="1"/>
              <a:t>мамандандырылған</a:t>
            </a:r>
            <a:r>
              <a:rPr lang="ru-RU" sz="1700"/>
              <a:t> </a:t>
            </a:r>
            <a:r>
              <a:rPr lang="ru-RU" sz="1700" err="1"/>
              <a:t>бұтақтарында</a:t>
            </a:r>
            <a:r>
              <a:rPr lang="ru-RU" sz="1700"/>
              <a:t> — конидия </a:t>
            </a:r>
            <a:r>
              <a:rPr lang="ru-RU" sz="1700" err="1"/>
              <a:t>сағағтарында</a:t>
            </a:r>
            <a:r>
              <a:rPr lang="ru-RU" sz="1700"/>
              <a:t> </a:t>
            </a:r>
            <a:r>
              <a:rPr lang="ru-RU" sz="1700" err="1"/>
              <a:t>немесе</a:t>
            </a:r>
            <a:r>
              <a:rPr lang="ru-RU" sz="1700"/>
              <a:t> </a:t>
            </a:r>
            <a:r>
              <a:rPr lang="ru-RU" sz="1700" err="1"/>
              <a:t>пикнидаларда</a:t>
            </a:r>
            <a:r>
              <a:rPr lang="ru-RU" sz="1700"/>
              <a:t> (</a:t>
            </a:r>
            <a:r>
              <a:rPr lang="ru-RU" sz="1700" err="1"/>
              <a:t>конидиальды</a:t>
            </a:r>
            <a:r>
              <a:rPr lang="ru-RU" sz="1700"/>
              <a:t> </a:t>
            </a:r>
            <a:r>
              <a:rPr lang="ru-RU" sz="1700" err="1"/>
              <a:t>спорацияның</a:t>
            </a:r>
            <a:r>
              <a:rPr lang="ru-RU" sz="1700"/>
              <a:t> </a:t>
            </a:r>
            <a:r>
              <a:rPr lang="ru-RU" sz="1700" err="1"/>
              <a:t>тығыз</a:t>
            </a:r>
            <a:r>
              <a:rPr lang="ru-RU" sz="1700"/>
              <a:t> </a:t>
            </a:r>
            <a:r>
              <a:rPr lang="ru-RU" sz="1700" err="1"/>
              <a:t>мүшелері</a:t>
            </a:r>
            <a:r>
              <a:rPr lang="ru-RU" sz="1700"/>
              <a:t>) </a:t>
            </a:r>
            <a:r>
              <a:rPr lang="ru-RU" sz="1700" err="1"/>
              <a:t>түзіледі</a:t>
            </a:r>
            <a:r>
              <a:rPr lang="ru-RU" sz="1700"/>
              <a:t>.</a:t>
            </a:r>
          </a:p>
          <a:p>
            <a:r>
              <a:rPr lang="ru-RU" sz="1700"/>
              <a:t>Бұл </a:t>
            </a:r>
            <a:r>
              <a:rPr lang="ru-RU" sz="1700" err="1"/>
              <a:t>ең</a:t>
            </a:r>
            <a:r>
              <a:rPr lang="ru-RU" sz="1700"/>
              <a:t> </a:t>
            </a:r>
            <a:r>
              <a:rPr lang="ru-RU" sz="1700" err="1"/>
              <a:t>көп</a:t>
            </a:r>
            <a:r>
              <a:rPr lang="ru-RU" sz="1700"/>
              <a:t> </a:t>
            </a:r>
            <a:r>
              <a:rPr lang="ru-RU" sz="1700" err="1"/>
              <a:t>таралған</a:t>
            </a:r>
            <a:r>
              <a:rPr lang="ru-RU" sz="1700"/>
              <a:t> класс, </a:t>
            </a:r>
            <a:r>
              <a:rPr lang="ru-RU" sz="1700" err="1"/>
              <a:t>оның</a:t>
            </a:r>
            <a:r>
              <a:rPr lang="ru-RU" sz="1700"/>
              <a:t> </a:t>
            </a:r>
            <a:r>
              <a:rPr lang="ru-RU" sz="1700" err="1"/>
              <a:t>ішінде</a:t>
            </a:r>
            <a:r>
              <a:rPr lang="ru-RU" sz="1700"/>
              <a:t> </a:t>
            </a:r>
            <a:r>
              <a:rPr lang="en-US" sz="1700"/>
              <a:t>Aspergillus, Penicillium, </a:t>
            </a:r>
            <a:r>
              <a:rPr lang="en-US" sz="1700" err="1"/>
              <a:t>Stachybotrys</a:t>
            </a:r>
            <a:r>
              <a:rPr lang="en-US" sz="1700"/>
              <a:t>, Fusarium </a:t>
            </a:r>
            <a:r>
              <a:rPr lang="ru-RU" sz="1700" err="1"/>
              <a:t>және</a:t>
            </a:r>
            <a:r>
              <a:rPr lang="ru-RU" sz="1700"/>
              <a:t> </a:t>
            </a:r>
            <a:r>
              <a:rPr lang="ru-RU" sz="1700" err="1"/>
              <a:t>басқа</a:t>
            </a:r>
            <a:r>
              <a:rPr lang="ru-RU" sz="1700"/>
              <a:t> да </a:t>
            </a:r>
            <a:r>
              <a:rPr lang="ru-RU" sz="1700" err="1"/>
              <a:t>саңырауқұлақтар</a:t>
            </a:r>
            <a:r>
              <a:rPr lang="ru-RU" sz="1700"/>
              <a:t> бар </a:t>
            </a:r>
          </a:p>
          <a:p>
            <a:r>
              <a:rPr lang="ru-RU" sz="1700" err="1"/>
              <a:t>Жетілмеген</a:t>
            </a:r>
            <a:r>
              <a:rPr lang="ru-RU" sz="1700"/>
              <a:t> </a:t>
            </a:r>
            <a:r>
              <a:rPr lang="ru-RU" sz="1700" err="1"/>
              <a:t>саңырауқұлақтарға</a:t>
            </a:r>
            <a:r>
              <a:rPr lang="ru-RU" sz="1700"/>
              <a:t> </a:t>
            </a:r>
            <a:r>
              <a:rPr lang="ru-RU" sz="1700" err="1"/>
              <a:t>жануарларда</a:t>
            </a:r>
            <a:r>
              <a:rPr lang="ru-RU" sz="1700"/>
              <a:t> </a:t>
            </a:r>
            <a:r>
              <a:rPr lang="ru-RU" sz="1700" err="1"/>
              <a:t>микоспория</a:t>
            </a:r>
            <a:r>
              <a:rPr lang="ru-RU" sz="1700"/>
              <a:t>, трихофитоз </a:t>
            </a:r>
            <a:r>
              <a:rPr lang="ru-RU" sz="1700" err="1"/>
              <a:t>және</a:t>
            </a:r>
            <a:r>
              <a:rPr lang="ru-RU" sz="1700"/>
              <a:t> фавус (</a:t>
            </a:r>
            <a:r>
              <a:rPr lang="ru-RU" sz="1700" err="1"/>
              <a:t>қотыр</a:t>
            </a:r>
            <a:r>
              <a:rPr lang="ru-RU" sz="1700"/>
              <a:t>) </a:t>
            </a:r>
            <a:r>
              <a:rPr lang="ru-RU" sz="1700" err="1"/>
              <a:t>қоздырғыштары</a:t>
            </a:r>
            <a:r>
              <a:rPr lang="ru-RU" sz="1700"/>
              <a:t> </a:t>
            </a:r>
            <a:r>
              <a:rPr lang="ru-RU" sz="1700" err="1"/>
              <a:t>болып</a:t>
            </a:r>
            <a:r>
              <a:rPr lang="ru-RU" sz="1700"/>
              <a:t> </a:t>
            </a:r>
            <a:r>
              <a:rPr lang="ru-RU" sz="1700" err="1"/>
              <a:t>табылатын</a:t>
            </a:r>
            <a:r>
              <a:rPr lang="ru-RU" sz="1700"/>
              <a:t> </a:t>
            </a:r>
            <a:r>
              <a:rPr lang="ru-RU" sz="1700" err="1"/>
              <a:t>дерматофиттер</a:t>
            </a:r>
            <a:r>
              <a:rPr lang="ru-RU" sz="1700"/>
              <a:t>, </a:t>
            </a:r>
            <a:r>
              <a:rPr lang="ru-RU" sz="1700" err="1"/>
              <a:t>сондай-ақ</a:t>
            </a:r>
            <a:r>
              <a:rPr lang="ru-RU" sz="1700"/>
              <a:t> кандидоз бен </a:t>
            </a:r>
            <a:r>
              <a:rPr lang="ru-RU" sz="1700" err="1"/>
              <a:t>криптококкозды</a:t>
            </a:r>
            <a:r>
              <a:rPr lang="ru-RU" sz="1700"/>
              <a:t> </a:t>
            </a:r>
            <a:r>
              <a:rPr lang="ru-RU" sz="1700" err="1"/>
              <a:t>тудыратын</a:t>
            </a:r>
            <a:r>
              <a:rPr lang="ru-RU" sz="1700"/>
              <a:t> </a:t>
            </a:r>
            <a:r>
              <a:rPr lang="en-US" sz="1700"/>
              <a:t>Candida </a:t>
            </a:r>
            <a:r>
              <a:rPr lang="ru-RU" sz="1700" err="1"/>
              <a:t>және</a:t>
            </a:r>
            <a:r>
              <a:rPr lang="ru-RU" sz="1700"/>
              <a:t> </a:t>
            </a:r>
            <a:r>
              <a:rPr lang="en-US" sz="1700"/>
              <a:t>Cryptococcus </a:t>
            </a:r>
            <a:r>
              <a:rPr lang="ru-RU" sz="1700" err="1"/>
              <a:t>туыстарының</a:t>
            </a:r>
            <a:r>
              <a:rPr lang="ru-RU" sz="1700"/>
              <a:t> </a:t>
            </a:r>
            <a:r>
              <a:rPr lang="ru-RU" sz="1700" err="1"/>
              <a:t>ашытқы</a:t>
            </a:r>
            <a:r>
              <a:rPr lang="ru-RU" sz="1700"/>
              <a:t> </a:t>
            </a:r>
            <a:r>
              <a:rPr lang="ru-RU" sz="1700" err="1"/>
              <a:t>тәрізді</a:t>
            </a:r>
            <a:r>
              <a:rPr lang="ru-RU" sz="1700"/>
              <a:t> </a:t>
            </a:r>
            <a:r>
              <a:rPr lang="ru-RU" sz="1700" err="1"/>
              <a:t>саңырауқұлақтары</a:t>
            </a:r>
            <a:r>
              <a:rPr lang="ru-RU" sz="1700"/>
              <a:t> да </a:t>
            </a:r>
            <a:r>
              <a:rPr lang="ru-RU" sz="1700" err="1"/>
              <a:t>жатады</a:t>
            </a:r>
            <a:r>
              <a:rPr lang="ru-RU" sz="1700"/>
              <a:t>.</a:t>
            </a:r>
            <a:endParaRPr lang="ru-KZ" sz="170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8817341"/>
      </p:ext>
    </p:extLst>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7" name="Rectangle 4102">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4572000"/>
            <a:ext cx="5293730" cy="1964266"/>
          </a:xfrm>
          <a:prstGeom prst="rect">
            <a:avLst/>
          </a:prstGeom>
          <a:solidFill>
            <a:srgbClr val="602F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31B0CD5-7B4A-2245-4847-60257DBCDC98}"/>
              </a:ext>
            </a:extLst>
          </p:cNvPr>
          <p:cNvSpPr>
            <a:spLocks noGrp="1"/>
          </p:cNvSpPr>
          <p:nvPr>
            <p:ph type="title"/>
          </p:nvPr>
        </p:nvSpPr>
        <p:spPr>
          <a:xfrm>
            <a:off x="393192" y="4767072"/>
            <a:ext cx="4945641" cy="1625210"/>
          </a:xfrm>
        </p:spPr>
        <p:txBody>
          <a:bodyPr>
            <a:normAutofit/>
          </a:bodyPr>
          <a:lstStyle/>
          <a:p>
            <a:pPr algn="r"/>
            <a:r>
              <a:rPr lang="ru-RU">
                <a:solidFill>
                  <a:srgbClr val="FFFFFF"/>
                </a:solidFill>
              </a:rPr>
              <a:t>Ашытқылар. </a:t>
            </a:r>
            <a:endParaRPr lang="ru-KZ">
              <a:solidFill>
                <a:srgbClr val="FFFFFF"/>
              </a:solidFill>
            </a:endParaRPr>
          </a:p>
        </p:txBody>
      </p:sp>
      <p:pic>
        <p:nvPicPr>
          <p:cNvPr id="4098" name="Picture 2" descr="Ашытқылар: смотрите и скачивайте изображения — Яндекс Картинки">
            <a:extLst>
              <a:ext uri="{FF2B5EF4-FFF2-40B4-BE49-F238E27FC236}">
                <a16:creationId xmlns:a16="http://schemas.microsoft.com/office/drawing/2014/main" id="{E21AD200-74A1-DE53-6C89-FF61AD69BB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946" r="8652" b="-1"/>
          <a:stretch>
            <a:fillRect/>
          </a:stretch>
        </p:blipFill>
        <p:spPr bwMode="auto">
          <a:xfrm>
            <a:off x="245660" y="321733"/>
            <a:ext cx="5293729" cy="4107392"/>
          </a:xfrm>
          <a:prstGeom prst="rect">
            <a:avLst/>
          </a:prstGeom>
          <a:noFill/>
          <a:extLst>
            <a:ext uri="{909E8E84-426E-40DD-AFC4-6F175D3DCCD1}">
              <a14:hiddenFill xmlns:a14="http://schemas.microsoft.com/office/drawing/2010/main">
                <a:solidFill>
                  <a:srgbClr val="FFFFFF"/>
                </a:solidFill>
              </a14:hiddenFill>
            </a:ext>
          </a:extLst>
        </p:spPr>
      </p:pic>
      <p:sp>
        <p:nvSpPr>
          <p:cNvPr id="4108" name="Rectangle 4104">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7E55206E-588D-F2E2-05AF-854679694E26}"/>
              </a:ext>
            </a:extLst>
          </p:cNvPr>
          <p:cNvSpPr>
            <a:spLocks noGrp="1"/>
          </p:cNvSpPr>
          <p:nvPr>
            <p:ph idx="1"/>
          </p:nvPr>
        </p:nvSpPr>
        <p:spPr>
          <a:xfrm>
            <a:off x="6021989" y="917725"/>
            <a:ext cx="2568554" cy="4852362"/>
          </a:xfrm>
        </p:spPr>
        <p:txBody>
          <a:bodyPr anchor="ctr">
            <a:normAutofit/>
          </a:bodyPr>
          <a:lstStyle/>
          <a:p>
            <a:r>
              <a:rPr lang="ru-RU">
                <a:solidFill>
                  <a:srgbClr val="FFFFFF"/>
                </a:solidFill>
              </a:rPr>
              <a:t>Хлорофилл өндірмейтін мицелийсіз бір жасушалы саңырауқұлақтар . Филогенетикалық тұрғыдан гетерогенді организмдер тобы, олардың кейбіреулері  аскомицеттер, басқалары базидиомицеттер, ал басқалары дейтеромицеттер.</a:t>
            </a:r>
            <a:endParaRPr lang="ru-KZ">
              <a:solidFill>
                <a:srgbClr val="FFFFFF"/>
              </a:solidFill>
            </a:endParaRPr>
          </a:p>
        </p:txBody>
      </p:sp>
    </p:spTree>
    <p:extLst>
      <p:ext uri="{BB962C8B-B14F-4D97-AF65-F5344CB8AC3E}">
        <p14:creationId xmlns:p14="http://schemas.microsoft.com/office/powerpoint/2010/main" val="1509550623"/>
      </p:ext>
    </p:extLst>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0A6E18-5E13-45E1-8D47-1CB1022F0720}"/>
              </a:ext>
            </a:extLst>
          </p:cNvPr>
          <p:cNvSpPr>
            <a:spLocks noGrp="1"/>
          </p:cNvSpPr>
          <p:nvPr>
            <p:ph type="title"/>
          </p:nvPr>
        </p:nvSpPr>
        <p:spPr>
          <a:xfrm>
            <a:off x="768096" y="585216"/>
            <a:ext cx="6013704" cy="1499616"/>
          </a:xfrm>
        </p:spPr>
        <p:txBody>
          <a:bodyPr>
            <a:normAutofit/>
          </a:bodyPr>
          <a:lstStyle/>
          <a:p>
            <a:r>
              <a:rPr lang="ru-RU" dirty="0" err="1"/>
              <a:t>Қарапайымдылар</a:t>
            </a:r>
            <a:endParaRPr lang="ru-KZ" dirty="0"/>
          </a:p>
        </p:txBody>
      </p:sp>
      <p:sp>
        <p:nvSpPr>
          <p:cNvPr id="3" name="Объект 2">
            <a:extLst>
              <a:ext uri="{FF2B5EF4-FFF2-40B4-BE49-F238E27FC236}">
                <a16:creationId xmlns:a16="http://schemas.microsoft.com/office/drawing/2014/main" id="{685FAD96-D686-6E9B-206C-B7A81EC81A86}"/>
              </a:ext>
            </a:extLst>
          </p:cNvPr>
          <p:cNvSpPr>
            <a:spLocks noGrp="1"/>
          </p:cNvSpPr>
          <p:nvPr>
            <p:ph idx="1"/>
          </p:nvPr>
        </p:nvSpPr>
        <p:spPr>
          <a:xfrm>
            <a:off x="768096" y="2286000"/>
            <a:ext cx="6013703" cy="4023360"/>
          </a:xfrm>
        </p:spPr>
        <p:txBody>
          <a:bodyPr>
            <a:normAutofit/>
          </a:bodyPr>
          <a:lstStyle/>
          <a:p>
            <a:r>
              <a:rPr lang="ru-RU" dirty="0" err="1"/>
              <a:t>Қарапайымдылар</a:t>
            </a:r>
            <a:r>
              <a:rPr lang="ru-RU" dirty="0"/>
              <a:t> </a:t>
            </a:r>
            <a:r>
              <a:rPr lang="en-US" dirty="0"/>
              <a:t>(Protozoa) </a:t>
            </a:r>
            <a:r>
              <a:rPr lang="ru-RU" dirty="0"/>
              <a:t>– </a:t>
            </a:r>
            <a:r>
              <a:rPr lang="ru-RU" dirty="0" err="1"/>
              <a:t>бактериялар</a:t>
            </a:r>
            <a:r>
              <a:rPr lang="ru-RU" dirty="0"/>
              <a:t> мен </a:t>
            </a:r>
            <a:r>
              <a:rPr lang="ru-RU" dirty="0" err="1"/>
              <a:t>саңырауқұлақтарға</a:t>
            </a:r>
            <a:r>
              <a:rPr lang="ru-RU" dirty="0"/>
              <a:t> </a:t>
            </a:r>
            <a:r>
              <a:rPr lang="ru-RU" dirty="0" err="1"/>
              <a:t>қарағанда</a:t>
            </a:r>
            <a:r>
              <a:rPr lang="ru-RU" dirty="0"/>
              <a:t> </a:t>
            </a:r>
            <a:r>
              <a:rPr lang="ru-RU" dirty="0" err="1"/>
              <a:t>функционалдық</a:t>
            </a:r>
            <a:r>
              <a:rPr lang="ru-RU" dirty="0"/>
              <a:t> </a:t>
            </a:r>
            <a:r>
              <a:rPr lang="ru-RU" dirty="0" err="1"/>
              <a:t>ұйымдасуы</a:t>
            </a:r>
            <a:r>
              <a:rPr lang="ru-RU" dirty="0"/>
              <a:t> </a:t>
            </a:r>
            <a:r>
              <a:rPr lang="ru-RU" dirty="0" err="1"/>
              <a:t>айтарлықтай</a:t>
            </a:r>
            <a:r>
              <a:rPr lang="ru-RU" dirty="0"/>
              <a:t> </a:t>
            </a:r>
            <a:r>
              <a:rPr lang="ru-RU" dirty="0" err="1"/>
              <a:t>күрделі</a:t>
            </a:r>
            <a:r>
              <a:rPr lang="ru-RU" dirty="0"/>
              <a:t> </a:t>
            </a:r>
            <a:r>
              <a:rPr lang="ru-RU" dirty="0" err="1"/>
              <a:t>бір</a:t>
            </a:r>
            <a:r>
              <a:rPr lang="ru-RU" dirty="0"/>
              <a:t> </a:t>
            </a:r>
            <a:r>
              <a:rPr lang="ru-RU" dirty="0" err="1"/>
              <a:t>жасушалы</a:t>
            </a:r>
            <a:r>
              <a:rPr lang="ru-RU" dirty="0"/>
              <a:t> </a:t>
            </a:r>
            <a:r>
              <a:rPr lang="ru-RU" dirty="0" err="1"/>
              <a:t>эукариоттық</a:t>
            </a:r>
            <a:r>
              <a:rPr lang="ru-RU" dirty="0"/>
              <a:t> </a:t>
            </a:r>
            <a:r>
              <a:rPr lang="ru-RU" dirty="0" err="1"/>
              <a:t>организмдер</a:t>
            </a:r>
            <a:r>
              <a:rPr lang="ru-RU" dirty="0"/>
              <a:t>. </a:t>
            </a:r>
            <a:r>
              <a:rPr lang="ru-RU" dirty="0" err="1"/>
              <a:t>Олардың</a:t>
            </a:r>
            <a:r>
              <a:rPr lang="ru-RU" dirty="0"/>
              <a:t> </a:t>
            </a:r>
            <a:r>
              <a:rPr lang="ru-RU" dirty="0" err="1"/>
              <a:t>мөлшері</a:t>
            </a:r>
            <a:r>
              <a:rPr lang="ru-RU" dirty="0"/>
              <a:t> 3-тен 200 </a:t>
            </a:r>
            <a:r>
              <a:rPr lang="ru-RU" dirty="0" err="1"/>
              <a:t>микронға</a:t>
            </a:r>
            <a:r>
              <a:rPr lang="ru-RU" dirty="0"/>
              <a:t> </a:t>
            </a:r>
            <a:r>
              <a:rPr lang="ru-RU" dirty="0" err="1"/>
              <a:t>дейін</a:t>
            </a:r>
            <a:r>
              <a:rPr lang="ru-RU" dirty="0"/>
              <a:t> </a:t>
            </a:r>
            <a:r>
              <a:rPr lang="ru-RU" dirty="0" err="1"/>
              <a:t>жетеді</a:t>
            </a:r>
            <a:r>
              <a:rPr lang="ru-RU" dirty="0"/>
              <a:t>. Ең </a:t>
            </a:r>
            <a:r>
              <a:rPr lang="ru-RU" dirty="0" err="1"/>
              <a:t>үлкен</a:t>
            </a:r>
            <a:r>
              <a:rPr lang="ru-RU" dirty="0"/>
              <a:t> </a:t>
            </a:r>
            <a:r>
              <a:rPr lang="ru-RU" dirty="0" err="1"/>
              <a:t>қабығы</a:t>
            </a:r>
            <a:r>
              <a:rPr lang="ru-RU" dirty="0"/>
              <a:t> бар </a:t>
            </a:r>
            <a:r>
              <a:rPr lang="ru-RU" dirty="0" err="1"/>
              <a:t>ризоподтардың</a:t>
            </a:r>
            <a:r>
              <a:rPr lang="ru-RU" dirty="0"/>
              <a:t> </a:t>
            </a:r>
            <a:r>
              <a:rPr lang="ru-RU" dirty="0" err="1"/>
              <a:t>диаметрі</a:t>
            </a:r>
            <a:r>
              <a:rPr lang="ru-RU" dirty="0"/>
              <a:t> 2-3 см-</a:t>
            </a:r>
            <a:r>
              <a:rPr lang="ru-RU" dirty="0" err="1"/>
              <a:t>ге</a:t>
            </a:r>
            <a:r>
              <a:rPr lang="ru-RU" dirty="0"/>
              <a:t> </a:t>
            </a:r>
            <a:r>
              <a:rPr lang="ru-RU" dirty="0" err="1"/>
              <a:t>жетеді</a:t>
            </a:r>
            <a:r>
              <a:rPr lang="ru-RU" dirty="0"/>
              <a:t>.</a:t>
            </a:r>
            <a:endParaRPr lang="en-US" dirty="0"/>
          </a:p>
          <a:p>
            <a:r>
              <a:rPr lang="ru-RU" dirty="0" err="1"/>
              <a:t>Қарапайымдылардың</a:t>
            </a:r>
            <a:r>
              <a:rPr lang="ru-RU" dirty="0"/>
              <a:t> 25 000-ға </a:t>
            </a:r>
            <a:r>
              <a:rPr lang="ru-RU" dirty="0" err="1"/>
              <a:t>дейін</a:t>
            </a:r>
            <a:r>
              <a:rPr lang="ru-RU" dirty="0"/>
              <a:t> </a:t>
            </a:r>
            <a:r>
              <a:rPr lang="ru-RU" dirty="0" err="1"/>
              <a:t>түрі</a:t>
            </a:r>
            <a:r>
              <a:rPr lang="ru-RU" dirty="0"/>
              <a:t> </a:t>
            </a:r>
            <a:r>
              <a:rPr lang="ru-RU" dirty="0" err="1"/>
              <a:t>бар.Олардың</a:t>
            </a:r>
            <a:r>
              <a:rPr lang="ru-RU" dirty="0"/>
              <a:t> </a:t>
            </a:r>
            <a:r>
              <a:rPr lang="ru-RU" dirty="0" err="1"/>
              <a:t>ішінде</a:t>
            </a:r>
            <a:r>
              <a:rPr lang="ru-RU" dirty="0"/>
              <a:t> </a:t>
            </a:r>
            <a:r>
              <a:rPr lang="ru-RU" dirty="0" err="1"/>
              <a:t>шамамен</a:t>
            </a:r>
            <a:r>
              <a:rPr lang="ru-RU" dirty="0"/>
              <a:t> 7000 </a:t>
            </a:r>
            <a:r>
              <a:rPr lang="ru-RU" dirty="0" err="1"/>
              <a:t>түрі</a:t>
            </a:r>
            <a:r>
              <a:rPr lang="ru-RU" dirty="0"/>
              <a:t> </a:t>
            </a:r>
            <a:r>
              <a:rPr lang="ru-RU" dirty="0" err="1"/>
              <a:t>өсімдіктерге</a:t>
            </a:r>
            <a:r>
              <a:rPr lang="ru-RU" dirty="0"/>
              <a:t>, </a:t>
            </a:r>
            <a:r>
              <a:rPr lang="ru-RU" dirty="0" err="1"/>
              <a:t>жануарларға</a:t>
            </a:r>
            <a:r>
              <a:rPr lang="ru-RU" dirty="0"/>
              <a:t> </a:t>
            </a:r>
            <a:r>
              <a:rPr lang="ru-RU" dirty="0" err="1"/>
              <a:t>және</a:t>
            </a:r>
            <a:r>
              <a:rPr lang="ru-RU" dirty="0"/>
              <a:t> </a:t>
            </a:r>
            <a:r>
              <a:rPr lang="ru-RU" dirty="0" err="1"/>
              <a:t>адамдарға</a:t>
            </a:r>
            <a:r>
              <a:rPr lang="ru-RU" dirty="0"/>
              <a:t> </a:t>
            </a:r>
            <a:r>
              <a:rPr lang="ru-RU" dirty="0" err="1"/>
              <a:t>патогенді</a:t>
            </a:r>
            <a:r>
              <a:rPr lang="ru-RU" dirty="0"/>
              <a:t>. </a:t>
            </a:r>
          </a:p>
          <a:p>
            <a:r>
              <a:rPr lang="ru-RU" dirty="0" err="1"/>
              <a:t>Адамдарға</a:t>
            </a:r>
            <a:r>
              <a:rPr lang="ru-RU" dirty="0"/>
              <a:t> </a:t>
            </a:r>
            <a:r>
              <a:rPr lang="ru-RU" dirty="0" err="1"/>
              <a:t>патогенді</a:t>
            </a:r>
            <a:r>
              <a:rPr lang="ru-RU" dirty="0"/>
              <a:t> </a:t>
            </a:r>
            <a:r>
              <a:rPr lang="ru-RU" dirty="0" err="1"/>
              <a:t>түрлердің</a:t>
            </a:r>
            <a:r>
              <a:rPr lang="ru-RU" dirty="0"/>
              <a:t> </a:t>
            </a:r>
            <a:r>
              <a:rPr lang="ru-RU" dirty="0" err="1"/>
              <a:t>үш</a:t>
            </a:r>
            <a:r>
              <a:rPr lang="ru-RU" dirty="0"/>
              <a:t> </a:t>
            </a:r>
            <a:r>
              <a:rPr lang="ru-RU" dirty="0" err="1"/>
              <a:t>типі</a:t>
            </a:r>
            <a:r>
              <a:rPr lang="ru-RU" dirty="0"/>
              <a:t> бар: </a:t>
            </a:r>
            <a:r>
              <a:rPr lang="en-US" dirty="0" err="1"/>
              <a:t>Sarcomastigophora</a:t>
            </a:r>
            <a:r>
              <a:rPr lang="en-US" dirty="0"/>
              <a:t>, Apicomplexa </a:t>
            </a:r>
            <a:r>
              <a:rPr lang="ru-RU" dirty="0" err="1"/>
              <a:t>және</a:t>
            </a:r>
            <a:r>
              <a:rPr lang="ru-RU" dirty="0"/>
              <a:t> </a:t>
            </a:r>
            <a:r>
              <a:rPr lang="en-US" dirty="0" err="1"/>
              <a:t>Ciliophora</a:t>
            </a:r>
            <a:r>
              <a:rPr lang="en-US" dirty="0"/>
              <a:t>.</a:t>
            </a:r>
            <a:endParaRPr lang="ru-KZ"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2717135"/>
      </p:ext>
    </p:extLst>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17" name="Rectangle 16">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643467"/>
            <a:ext cx="8178799"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Рисунок 2" descr="Изображение выглядит как зарисовка, текст, Штриховая графика, рисунок&#10;&#10;Содержимое, созданное искусственным интеллектом, может быть неверным.">
            <a:extLst>
              <a:ext uri="{FF2B5EF4-FFF2-40B4-BE49-F238E27FC236}">
                <a16:creationId xmlns:a16="http://schemas.microsoft.com/office/drawing/2014/main" id="{B6BA3009-E35A-2C57-6079-47BF0A1EFF24}"/>
              </a:ext>
            </a:extLst>
          </p:cNvPr>
          <p:cNvPicPr>
            <a:picLocks noChangeAspect="1"/>
          </p:cNvPicPr>
          <p:nvPr/>
        </p:nvPicPr>
        <p:blipFill>
          <a:blip r:embed="rId2"/>
          <a:stretch>
            <a:fillRect/>
          </a:stretch>
        </p:blipFill>
        <p:spPr>
          <a:xfrm>
            <a:off x="2483768" y="804333"/>
            <a:ext cx="4248472" cy="5576229"/>
          </a:xfrm>
          <a:prstGeom prst="rect">
            <a:avLst/>
          </a:prstGeom>
        </p:spPr>
      </p:pic>
    </p:spTree>
    <p:extLst>
      <p:ext uri="{BB962C8B-B14F-4D97-AF65-F5344CB8AC3E}">
        <p14:creationId xmlns:p14="http://schemas.microsoft.com/office/powerpoint/2010/main" val="2924035884"/>
      </p:ext>
    </p:extLst>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953287-E2C8-D781-0A3F-5C169939ECC6}"/>
              </a:ext>
            </a:extLst>
          </p:cNvPr>
          <p:cNvSpPr>
            <a:spLocks noGrp="1"/>
          </p:cNvSpPr>
          <p:nvPr>
            <p:ph type="title"/>
          </p:nvPr>
        </p:nvSpPr>
        <p:spPr>
          <a:xfrm>
            <a:off x="768096" y="585216"/>
            <a:ext cx="4400295" cy="1499616"/>
          </a:xfrm>
        </p:spPr>
        <p:txBody>
          <a:bodyPr>
            <a:normAutofit/>
          </a:bodyPr>
          <a:lstStyle/>
          <a:p>
            <a:r>
              <a:rPr lang="ru-RU"/>
              <a:t>Споровиктер</a:t>
            </a:r>
            <a:endParaRPr lang="ru-KZ" dirty="0"/>
          </a:p>
        </p:txBody>
      </p:sp>
      <p:pic>
        <p:nvPicPr>
          <p:cNvPr id="5122" name="Picture 2" descr="Споровиктер: смотрите и скачивайте изображения — Яндекс Картинки">
            <a:extLst>
              <a:ext uri="{FF2B5EF4-FFF2-40B4-BE49-F238E27FC236}">
                <a16:creationId xmlns:a16="http://schemas.microsoft.com/office/drawing/2014/main" id="{45AB123A-9935-1309-E7D2-619645134F5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8096" y="3038856"/>
            <a:ext cx="4400295" cy="2380487"/>
          </a:xfrm>
          <a:prstGeom prst="rect">
            <a:avLst/>
          </a:prstGeom>
          <a:noFill/>
          <a:extLst>
            <a:ext uri="{909E8E84-426E-40DD-AFC4-6F175D3DCCD1}">
              <a14:hiddenFill xmlns:a14="http://schemas.microsoft.com/office/drawing/2010/main">
                <a:solidFill>
                  <a:srgbClr val="FFFFFF"/>
                </a:solidFill>
              </a14:hiddenFill>
            </a:ext>
          </a:extLst>
        </p:spPr>
      </p:pic>
      <p:sp>
        <p:nvSpPr>
          <p:cNvPr id="5131" name="Rectangle 5126">
            <a:extLst>
              <a:ext uri="{FF2B5EF4-FFF2-40B4-BE49-F238E27FC236}">
                <a16:creationId xmlns:a16="http://schemas.microsoft.com/office/drawing/2014/main" id="{CA4D39DB-AFA4-47BA-A7F2-13A71D210C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2" y="-2"/>
            <a:ext cx="3493008"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98199DDD-0FA3-9885-4171-2C410279F171}"/>
              </a:ext>
            </a:extLst>
          </p:cNvPr>
          <p:cNvSpPr>
            <a:spLocks noGrp="1"/>
          </p:cNvSpPr>
          <p:nvPr>
            <p:ph idx="1"/>
          </p:nvPr>
        </p:nvSpPr>
        <p:spPr>
          <a:xfrm>
            <a:off x="6016117" y="585216"/>
            <a:ext cx="2645282" cy="5586984"/>
          </a:xfrm>
        </p:spPr>
        <p:txBody>
          <a:bodyPr anchor="ctr">
            <a:normAutofit/>
          </a:bodyPr>
          <a:lstStyle/>
          <a:p>
            <a:r>
              <a:rPr lang="ru-RU" sz="1600">
                <a:solidFill>
                  <a:srgbClr val="FFFFFF"/>
                </a:solidFill>
              </a:rPr>
              <a:t>Споровиктер тек паразиттік түрлерден тұратын </a:t>
            </a:r>
            <a:r>
              <a:rPr lang="en-US" sz="1600">
                <a:solidFill>
                  <a:srgbClr val="FFFFFF"/>
                </a:solidFill>
              </a:rPr>
              <a:t>Apicomplexa </a:t>
            </a:r>
            <a:r>
              <a:rPr lang="ru-RU" sz="1600">
                <a:solidFill>
                  <a:srgbClr val="FFFFFF"/>
                </a:solidFill>
              </a:rPr>
              <a:t>филумына, </a:t>
            </a:r>
            <a:r>
              <a:rPr lang="en-US" sz="1600">
                <a:solidFill>
                  <a:srgbClr val="FFFFFF"/>
                </a:solidFill>
              </a:rPr>
              <a:t>Sporozoa </a:t>
            </a:r>
            <a:r>
              <a:rPr lang="ru-RU" sz="1600">
                <a:solidFill>
                  <a:srgbClr val="FFFFFF"/>
                </a:solidFill>
              </a:rPr>
              <a:t>класына жатады. Олар тек жыныстық дамумен және әдетте иелерінің ауысуымен байланысты жыныстық және жыныссыз циклдердің кезектесуімен сипатталады. Спорозойлар өздерінің атауын тығыз қабықпен қорғалған арнайы құрылымдарды түзу қабілетіне байланысты алады, олар шартты түрде споралар деп аталады.Маляриялық плазмодиялар мен токсоплазма паразиттері адам денсаулығына ең үлкен зиян келтіреді,әлем халқының 35%-ына дейін жұқтырады.</a:t>
            </a:r>
            <a:endParaRPr lang="ru-KZ" sz="1600">
              <a:solidFill>
                <a:srgbClr val="FFFFFF"/>
              </a:solidFill>
            </a:endParaRPr>
          </a:p>
        </p:txBody>
      </p:sp>
    </p:spTree>
    <p:extLst>
      <p:ext uri="{BB962C8B-B14F-4D97-AF65-F5344CB8AC3E}">
        <p14:creationId xmlns:p14="http://schemas.microsoft.com/office/powerpoint/2010/main" val="3163150082"/>
      </p:ext>
    </p:extLst>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51" name="Rectangle 6150">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4382347"/>
            <a:ext cx="4266015"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76A1BFE-3BF5-4460-73FA-95AD209461EF}"/>
              </a:ext>
            </a:extLst>
          </p:cNvPr>
          <p:cNvSpPr>
            <a:spLocks noGrp="1"/>
          </p:cNvSpPr>
          <p:nvPr>
            <p:ph type="title"/>
          </p:nvPr>
        </p:nvSpPr>
        <p:spPr>
          <a:xfrm>
            <a:off x="429768" y="4608575"/>
            <a:ext cx="3931920" cy="1765715"/>
          </a:xfrm>
        </p:spPr>
        <p:txBody>
          <a:bodyPr>
            <a:normAutofit/>
          </a:bodyPr>
          <a:lstStyle/>
          <a:p>
            <a:pPr algn="r"/>
            <a:r>
              <a:rPr lang="ru-RU" sz="3800">
                <a:solidFill>
                  <a:srgbClr val="FFFFFF"/>
                </a:solidFill>
              </a:rPr>
              <a:t>Саркодалар</a:t>
            </a:r>
            <a:endParaRPr lang="ru-KZ" sz="3800">
              <a:solidFill>
                <a:srgbClr val="FFFFFF"/>
              </a:solidFill>
            </a:endParaRPr>
          </a:p>
        </p:txBody>
      </p:sp>
      <p:pic>
        <p:nvPicPr>
          <p:cNvPr id="6146" name="Picture 2" descr="Структура Амёба Обыкновенная | Вектор без роялти | FreeImages">
            <a:extLst>
              <a:ext uri="{FF2B5EF4-FFF2-40B4-BE49-F238E27FC236}">
                <a16:creationId xmlns:a16="http://schemas.microsoft.com/office/drawing/2014/main" id="{51091933-5F92-EAD7-F629-DAEE8DB313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410" r="1" b="1"/>
          <a:stretch>
            <a:fillRect/>
          </a:stretch>
        </p:blipFill>
        <p:spPr bwMode="auto">
          <a:xfrm>
            <a:off x="245660" y="321733"/>
            <a:ext cx="4266015" cy="3899748"/>
          </a:xfrm>
          <a:prstGeom prst="rect">
            <a:avLst/>
          </a:prstGeom>
          <a:noFill/>
          <a:extLst>
            <a:ext uri="{909E8E84-426E-40DD-AFC4-6F175D3DCCD1}">
              <a14:hiddenFill xmlns:a14="http://schemas.microsoft.com/office/drawing/2010/main">
                <a:solidFill>
                  <a:srgbClr val="FFFFFF"/>
                </a:solidFill>
              </a14:hiddenFill>
            </a:ext>
          </a:extLst>
        </p:spPr>
      </p:pic>
      <p:sp>
        <p:nvSpPr>
          <p:cNvPr id="6153" name="Rectangle 6152">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rgbClr val="5868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6A9DA645-5638-E870-6418-510933DAF83F}"/>
              </a:ext>
            </a:extLst>
          </p:cNvPr>
          <p:cNvSpPr>
            <a:spLocks noGrp="1"/>
          </p:cNvSpPr>
          <p:nvPr>
            <p:ph idx="1"/>
          </p:nvPr>
        </p:nvSpPr>
        <p:spPr>
          <a:xfrm>
            <a:off x="4995798" y="974875"/>
            <a:ext cx="3543430" cy="4852362"/>
          </a:xfrm>
        </p:spPr>
        <p:txBody>
          <a:bodyPr anchor="ctr">
            <a:normAutofit/>
          </a:bodyPr>
          <a:lstStyle/>
          <a:p>
            <a:r>
              <a:rPr lang="ru-RU">
                <a:solidFill>
                  <a:srgbClr val="FFFFFF"/>
                </a:solidFill>
              </a:rPr>
              <a:t>Саркодалар </a:t>
            </a:r>
            <a:r>
              <a:rPr lang="en-US">
                <a:solidFill>
                  <a:srgbClr val="FFFFFF"/>
                </a:solidFill>
              </a:rPr>
              <a:t>Sarcomastigophora </a:t>
            </a:r>
            <a:r>
              <a:rPr lang="ru-RU">
                <a:solidFill>
                  <a:srgbClr val="FFFFFF"/>
                </a:solidFill>
              </a:rPr>
              <a:t>типіне, </a:t>
            </a:r>
            <a:r>
              <a:rPr lang="en-US">
                <a:solidFill>
                  <a:srgbClr val="FFFFFF"/>
                </a:solidFill>
              </a:rPr>
              <a:t>Lobosea </a:t>
            </a:r>
            <a:r>
              <a:rPr lang="ru-RU">
                <a:solidFill>
                  <a:srgbClr val="FFFFFF"/>
                </a:solidFill>
              </a:rPr>
              <a:t>класына, </a:t>
            </a:r>
            <a:r>
              <a:rPr lang="en-US">
                <a:solidFill>
                  <a:srgbClr val="FFFFFF"/>
                </a:solidFill>
              </a:rPr>
              <a:t>Amoebia </a:t>
            </a:r>
            <a:r>
              <a:rPr lang="ru-RU">
                <a:solidFill>
                  <a:srgbClr val="FFFFFF"/>
                </a:solidFill>
              </a:rPr>
              <a:t>отрядына жатады. Олар ең қарапайым организмдер, көбінесе еркін тіршілік етеді,бірақ кейбіреулері адамдар мен жануарлардың ішектерінде мекендейді. Патогенді амебалардың ішінде ең көп тарағаны - </a:t>
            </a:r>
            <a:r>
              <a:rPr lang="en-US">
                <a:solidFill>
                  <a:srgbClr val="FFFFFF"/>
                </a:solidFill>
              </a:rPr>
              <a:t>Entamoeba hictolytica.</a:t>
            </a:r>
            <a:endParaRPr lang="ru-KZ">
              <a:solidFill>
                <a:srgbClr val="FFFFFF"/>
              </a:solidFill>
            </a:endParaRPr>
          </a:p>
        </p:txBody>
      </p:sp>
    </p:spTree>
    <p:extLst>
      <p:ext uri="{BB962C8B-B14F-4D97-AF65-F5344CB8AC3E}">
        <p14:creationId xmlns:p14="http://schemas.microsoft.com/office/powerpoint/2010/main" val="2731129393"/>
      </p:ext>
    </p:extLst>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5" name="Rectangle 7174">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4572000"/>
            <a:ext cx="5293730" cy="1964266"/>
          </a:xfrm>
          <a:prstGeom prst="rect">
            <a:avLst/>
          </a:prstGeom>
          <a:solidFill>
            <a:srgbClr val="393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F631D5B-2E9F-B4CC-9281-3E3F1FD15589}"/>
              </a:ext>
            </a:extLst>
          </p:cNvPr>
          <p:cNvSpPr>
            <a:spLocks noGrp="1"/>
          </p:cNvSpPr>
          <p:nvPr>
            <p:ph type="title"/>
          </p:nvPr>
        </p:nvSpPr>
        <p:spPr>
          <a:xfrm>
            <a:off x="393192" y="4767072"/>
            <a:ext cx="4945641" cy="1625210"/>
          </a:xfrm>
        </p:spPr>
        <p:txBody>
          <a:bodyPr>
            <a:normAutofit/>
          </a:bodyPr>
          <a:lstStyle/>
          <a:p>
            <a:pPr algn="r"/>
            <a:r>
              <a:rPr lang="ru-RU">
                <a:solidFill>
                  <a:srgbClr val="FFFFFF"/>
                </a:solidFill>
              </a:rPr>
              <a:t>Талшы</a:t>
            </a:r>
            <a:r>
              <a:rPr lang="kk-KZ">
                <a:solidFill>
                  <a:srgbClr val="FFFFFF"/>
                </a:solidFill>
              </a:rPr>
              <a:t>қтылар</a:t>
            </a:r>
            <a:endParaRPr lang="ru-KZ">
              <a:solidFill>
                <a:srgbClr val="FFFFFF"/>
              </a:solidFill>
            </a:endParaRPr>
          </a:p>
        </p:txBody>
      </p:sp>
      <p:pic>
        <p:nvPicPr>
          <p:cNvPr id="7170" name="Picture 2" descr="Саркожгутиковые: строение и размножение, примеры простейших животных,  представители">
            <a:extLst>
              <a:ext uri="{FF2B5EF4-FFF2-40B4-BE49-F238E27FC236}">
                <a16:creationId xmlns:a16="http://schemas.microsoft.com/office/drawing/2014/main" id="{80B9E699-052B-5ED0-0BCF-1F1BFF95D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462" r="-1" b="-1"/>
          <a:stretch>
            <a:fillRect/>
          </a:stretch>
        </p:blipFill>
        <p:spPr bwMode="auto">
          <a:xfrm>
            <a:off x="245660" y="321733"/>
            <a:ext cx="5293729" cy="4107392"/>
          </a:xfrm>
          <a:prstGeom prst="rect">
            <a:avLst/>
          </a:prstGeom>
          <a:noFill/>
          <a:extLst>
            <a:ext uri="{909E8E84-426E-40DD-AFC4-6F175D3DCCD1}">
              <a14:hiddenFill xmlns:a14="http://schemas.microsoft.com/office/drawing/2010/main">
                <a:solidFill>
                  <a:srgbClr val="FFFFFF"/>
                </a:solidFill>
              </a14:hiddenFill>
            </a:ext>
          </a:extLst>
        </p:spPr>
      </p:pic>
      <p:sp>
        <p:nvSpPr>
          <p:cNvPr id="7177" name="Rectangle 7176">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64DC34B1-BE2B-1950-9469-C4F634436D61}"/>
              </a:ext>
            </a:extLst>
          </p:cNvPr>
          <p:cNvSpPr>
            <a:spLocks noGrp="1"/>
          </p:cNvSpPr>
          <p:nvPr>
            <p:ph idx="1"/>
          </p:nvPr>
        </p:nvSpPr>
        <p:spPr>
          <a:xfrm>
            <a:off x="6021989" y="917725"/>
            <a:ext cx="2568554" cy="4852362"/>
          </a:xfrm>
        </p:spPr>
        <p:txBody>
          <a:bodyPr anchor="ctr">
            <a:normAutofit/>
          </a:bodyPr>
          <a:lstStyle/>
          <a:p>
            <a:r>
              <a:rPr lang="ru-RU" sz="1700">
                <a:solidFill>
                  <a:srgbClr val="FFFFFF"/>
                </a:solidFill>
              </a:rPr>
              <a:t>Бұл клас өкілдерінің ерекшелігі - олардың қозғалуын қамтамасыз ететін флагеллалардың немесе талшықтарының болуы. Кейбір түрлерде бұл функцияны толқынды мембрана - флагеллалардың бірінің қарапайымдылардың денесіне бойлық жалғануынан пайда болған жұқа мембрана орындайды. Талшы</a:t>
            </a:r>
            <a:r>
              <a:rPr lang="kk-KZ" sz="1700">
                <a:solidFill>
                  <a:srgbClr val="FFFFFF"/>
                </a:solidFill>
              </a:rPr>
              <a:t>қтылар</a:t>
            </a:r>
            <a:r>
              <a:rPr lang="ru-RU" sz="1700">
                <a:solidFill>
                  <a:srgbClr val="FFFFFF"/>
                </a:solidFill>
              </a:rPr>
              <a:t>ға адам ағзасында паразиттік ететін көптеген түрлер кіреді, бірақ олардың тек бірнешеуі ғана патогенді деп танылады.</a:t>
            </a:r>
            <a:endParaRPr lang="ru-KZ" sz="1700">
              <a:solidFill>
                <a:srgbClr val="FFFFFF"/>
              </a:solidFill>
            </a:endParaRPr>
          </a:p>
        </p:txBody>
      </p:sp>
    </p:spTree>
    <p:extLst>
      <p:ext uri="{BB962C8B-B14F-4D97-AF65-F5344CB8AC3E}">
        <p14:creationId xmlns:p14="http://schemas.microsoft.com/office/powerpoint/2010/main" val="3232958408"/>
      </p:ext>
    </p:extLst>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779" name="Rectangle 3"/>
          <p:cNvSpPr>
            <a:spLocks noGrp="1" noChangeArrowheads="1"/>
          </p:cNvSpPr>
          <p:nvPr>
            <p:ph idx="1"/>
          </p:nvPr>
        </p:nvSpPr>
        <p:spPr>
          <a:xfrm>
            <a:off x="-642974" y="357166"/>
            <a:ext cx="8358187" cy="357190"/>
          </a:xfrm>
        </p:spPr>
        <p:txBody>
          <a:bodyPr>
            <a:normAutofit lnSpcReduction="10000"/>
          </a:bodyPr>
          <a:lstStyle/>
          <a:p>
            <a:pPr algn="ctr" eaLnBrk="1" hangingPunct="1">
              <a:lnSpc>
                <a:spcPct val="90000"/>
              </a:lnSpc>
              <a:buFontTx/>
              <a:buNone/>
            </a:pPr>
            <a:r>
              <a:rPr lang="kk-KZ" sz="2000" b="1" dirty="0">
                <a:solidFill>
                  <a:schemeClr val="accent1"/>
                </a:solidFill>
                <a:latin typeface="Times New Roman" pitchFamily="18" charset="0"/>
                <a:cs typeface="Times New Roman" pitchFamily="18" charset="0"/>
              </a:rPr>
              <a:t>Микроорганизмдер систематикасының принциптері</a:t>
            </a:r>
            <a:endParaRPr lang="ru-RU" sz="2000" dirty="0">
              <a:solidFill>
                <a:schemeClr val="accent1"/>
              </a:solidFill>
              <a:latin typeface="Times New Roman" pitchFamily="18" charset="0"/>
              <a:cs typeface="Times New Roman" pitchFamily="18" charset="0"/>
            </a:endParaRPr>
          </a:p>
        </p:txBody>
      </p:sp>
      <p:graphicFrame>
        <p:nvGraphicFramePr>
          <p:cNvPr id="3" name="Схема 2"/>
          <p:cNvGraphicFramePr/>
          <p:nvPr>
            <p:extLst>
              <p:ext uri="{D42A27DB-BD31-4B8C-83A1-F6EECF244321}">
                <p14:modId xmlns:p14="http://schemas.microsoft.com/office/powerpoint/2010/main" val="2822708910"/>
              </p:ext>
            </p:extLst>
          </p:nvPr>
        </p:nvGraphicFramePr>
        <p:xfrm>
          <a:off x="0" y="548680"/>
          <a:ext cx="8643966" cy="59521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Effect transition="in" filter="fade">
                                      <p:cBhvr>
                                        <p:cTn id="7" dur="1000"/>
                                        <p:tgtEl>
                                          <p:spTgt spid="203779">
                                            <p:txEl>
                                              <p:pRg st="0" end="0"/>
                                            </p:txEl>
                                          </p:spTgt>
                                        </p:tgtEl>
                                      </p:cBhvr>
                                    </p:animEffect>
                                    <p:anim calcmode="lin" valueType="num">
                                      <p:cBhvr>
                                        <p:cTn id="8" dur="10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377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9" name="Rectangle 8198">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4382347"/>
            <a:ext cx="4266015"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FDE118C-996B-86C8-7625-AD0A64DD21B0}"/>
              </a:ext>
            </a:extLst>
          </p:cNvPr>
          <p:cNvSpPr>
            <a:spLocks noGrp="1"/>
          </p:cNvSpPr>
          <p:nvPr>
            <p:ph type="title"/>
          </p:nvPr>
        </p:nvSpPr>
        <p:spPr>
          <a:xfrm>
            <a:off x="429768" y="4608575"/>
            <a:ext cx="3931920" cy="1765715"/>
          </a:xfrm>
        </p:spPr>
        <p:txBody>
          <a:bodyPr>
            <a:normAutofit/>
          </a:bodyPr>
          <a:lstStyle/>
          <a:p>
            <a:pPr algn="r"/>
            <a:r>
              <a:rPr lang="ru-RU" sz="3800">
                <a:solidFill>
                  <a:srgbClr val="FFFFFF"/>
                </a:solidFill>
              </a:rPr>
              <a:t>Инфузориялар</a:t>
            </a:r>
            <a:endParaRPr lang="ru-KZ" sz="3800">
              <a:solidFill>
                <a:srgbClr val="FFFFFF"/>
              </a:solidFill>
            </a:endParaRPr>
          </a:p>
        </p:txBody>
      </p:sp>
      <p:pic>
        <p:nvPicPr>
          <p:cNvPr id="8194" name="Picture 2" descr="Инфузория туфелька - Tropica.RU">
            <a:extLst>
              <a:ext uri="{FF2B5EF4-FFF2-40B4-BE49-F238E27FC236}">
                <a16:creationId xmlns:a16="http://schemas.microsoft.com/office/drawing/2014/main" id="{CB896363-7C2C-E32D-A733-80841550A0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699" r="8497" b="1"/>
          <a:stretch>
            <a:fillRect/>
          </a:stretch>
        </p:blipFill>
        <p:spPr bwMode="auto">
          <a:xfrm>
            <a:off x="245660" y="321733"/>
            <a:ext cx="4266015" cy="3899748"/>
          </a:xfrm>
          <a:prstGeom prst="rect">
            <a:avLst/>
          </a:prstGeom>
          <a:noFill/>
          <a:extLst>
            <a:ext uri="{909E8E84-426E-40DD-AFC4-6F175D3DCCD1}">
              <a14:hiddenFill xmlns:a14="http://schemas.microsoft.com/office/drawing/2010/main">
                <a:solidFill>
                  <a:srgbClr val="FFFFFF"/>
                </a:solidFill>
              </a14:hiddenFill>
            </a:ext>
          </a:extLst>
        </p:spPr>
      </p:pic>
      <p:sp>
        <p:nvSpPr>
          <p:cNvPr id="8201" name="Rectangle 8200">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rgbClr val="4065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79C096E7-2365-D3BD-8BA6-A07E60932DEA}"/>
              </a:ext>
            </a:extLst>
          </p:cNvPr>
          <p:cNvSpPr>
            <a:spLocks noGrp="1"/>
          </p:cNvSpPr>
          <p:nvPr>
            <p:ph idx="1"/>
          </p:nvPr>
        </p:nvSpPr>
        <p:spPr>
          <a:xfrm>
            <a:off x="4995798" y="974875"/>
            <a:ext cx="3543430" cy="4852362"/>
          </a:xfrm>
        </p:spPr>
        <p:txBody>
          <a:bodyPr anchor="ctr">
            <a:normAutofit/>
          </a:bodyPr>
          <a:lstStyle/>
          <a:p>
            <a:r>
              <a:rPr lang="ru-RU">
                <a:solidFill>
                  <a:srgbClr val="FFFFFF"/>
                </a:solidFill>
              </a:rPr>
              <a:t>Адам ішегінде мекендейтін инфузориялардың барлық түрлерінің ішінде ең патогендісі - балантидиозды (инфузория) тудыратын </a:t>
            </a:r>
            <a:r>
              <a:rPr lang="en-US">
                <a:solidFill>
                  <a:srgbClr val="FFFFFF"/>
                </a:solidFill>
              </a:rPr>
              <a:t>Balantidium coli.</a:t>
            </a:r>
            <a:endParaRPr lang="ru-KZ">
              <a:solidFill>
                <a:srgbClr val="FFFFFF"/>
              </a:solidFill>
            </a:endParaRPr>
          </a:p>
        </p:txBody>
      </p:sp>
    </p:spTree>
    <p:extLst>
      <p:ext uri="{BB962C8B-B14F-4D97-AF65-F5344CB8AC3E}">
        <p14:creationId xmlns:p14="http://schemas.microsoft.com/office/powerpoint/2010/main" val="3250597773"/>
      </p:ext>
    </p:extLst>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a:extLst>
              <a:ext uri="{FF2B5EF4-FFF2-40B4-BE49-F238E27FC236}">
                <a16:creationId xmlns:a16="http://schemas.microsoft.com/office/drawing/2014/main" id="{7ECE21E6-E9F3-E575-AC05-A993AD84B07C}"/>
              </a:ext>
            </a:extLst>
          </p:cNvPr>
          <p:cNvSpPr>
            <a:spLocks noGrp="1"/>
          </p:cNvSpPr>
          <p:nvPr>
            <p:ph type="title"/>
          </p:nvPr>
        </p:nvSpPr>
        <p:spPr/>
        <p:txBody>
          <a:bodyPr>
            <a:normAutofit/>
          </a:bodyPr>
          <a:lstStyle/>
          <a:p>
            <a:r>
              <a:rPr lang="ru-RU" sz="3200" b="1" dirty="0" err="1"/>
              <a:t>Архебактериялар</a:t>
            </a:r>
            <a:r>
              <a:rPr lang="ru-RU" sz="3200" b="1" dirty="0"/>
              <a:t> </a:t>
            </a:r>
            <a:r>
              <a:rPr lang="ru-RU" sz="3200" dirty="0"/>
              <a:t>(грек. </a:t>
            </a:r>
            <a:r>
              <a:rPr lang="en-US" sz="3200" dirty="0"/>
              <a:t>Archaea, </a:t>
            </a:r>
            <a:r>
              <a:rPr lang="el-GR" sz="3200" dirty="0"/>
              <a:t>ἀρχαῖος — </a:t>
            </a:r>
            <a:r>
              <a:rPr lang="ru-RU" sz="3200" dirty="0" err="1"/>
              <a:t>ежелгі</a:t>
            </a:r>
            <a:r>
              <a:rPr lang="ru-RU" sz="3200" dirty="0"/>
              <a:t> </a:t>
            </a:r>
            <a:r>
              <a:rPr lang="ru-RU" sz="3200" dirty="0" err="1"/>
              <a:t>және</a:t>
            </a:r>
            <a:r>
              <a:rPr lang="ru-RU" sz="3200" dirty="0"/>
              <a:t> бактерия) </a:t>
            </a:r>
            <a:endParaRPr lang="ru-RU" altLang="ru-RU" sz="3200" dirty="0"/>
          </a:p>
        </p:txBody>
      </p:sp>
      <p:pic>
        <p:nvPicPr>
          <p:cNvPr id="4099" name="Picture 2" descr="http://www.f1cd.ru/news/science/2009/02/m_science_114_2.jpg">
            <a:extLst>
              <a:ext uri="{FF2B5EF4-FFF2-40B4-BE49-F238E27FC236}">
                <a16:creationId xmlns:a16="http://schemas.microsoft.com/office/drawing/2014/main" id="{4663D6E0-4917-3183-8245-2440D35410B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828800"/>
            <a:ext cx="7818438" cy="4552528"/>
          </a:xfr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3" name="Rectangle 9222">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4382347"/>
            <a:ext cx="4266015"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Halobacteria sp. strain NRC-1, each cell about 5 μm long">
            <a:extLst>
              <a:ext uri="{FF2B5EF4-FFF2-40B4-BE49-F238E27FC236}">
                <a16:creationId xmlns:a16="http://schemas.microsoft.com/office/drawing/2014/main" id="{E3C9D74E-D1F5-C88A-E24F-D9AE55F4D3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85" r="2" b="2"/>
          <a:stretch>
            <a:fillRect/>
          </a:stretch>
        </p:blipFill>
        <p:spPr bwMode="auto">
          <a:xfrm>
            <a:off x="245660" y="321733"/>
            <a:ext cx="4266015" cy="3899748"/>
          </a:xfrm>
          <a:prstGeom prst="rect">
            <a:avLst/>
          </a:prstGeom>
          <a:noFill/>
          <a:extLst>
            <a:ext uri="{909E8E84-426E-40DD-AFC4-6F175D3DCCD1}">
              <a14:hiddenFill xmlns:a14="http://schemas.microsoft.com/office/drawing/2010/main">
                <a:solidFill>
                  <a:srgbClr val="FFFFFF"/>
                </a:solidFill>
              </a14:hiddenFill>
            </a:ext>
          </a:extLst>
        </p:spPr>
      </p:pic>
      <p:sp>
        <p:nvSpPr>
          <p:cNvPr id="9225" name="Rectangle 9224">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4752BD7E-5321-B1D4-4E86-E6984B22871F}"/>
              </a:ext>
            </a:extLst>
          </p:cNvPr>
          <p:cNvSpPr>
            <a:spLocks noGrp="1"/>
          </p:cNvSpPr>
          <p:nvPr>
            <p:ph idx="1"/>
          </p:nvPr>
        </p:nvSpPr>
        <p:spPr>
          <a:xfrm>
            <a:off x="4995798" y="764704"/>
            <a:ext cx="3543430" cy="5062533"/>
          </a:xfrm>
        </p:spPr>
        <p:txBody>
          <a:bodyPr anchor="ctr">
            <a:normAutofit/>
          </a:bodyPr>
          <a:lstStyle/>
          <a:p>
            <a:r>
              <a:rPr lang="ru-RU" sz="1700" dirty="0">
                <a:solidFill>
                  <a:srgbClr val="FFFFFF"/>
                </a:solidFill>
              </a:rPr>
              <a:t> </a:t>
            </a:r>
            <a:r>
              <a:rPr lang="ru-RU" sz="1700" dirty="0" err="1"/>
              <a:t>Ж</a:t>
            </a:r>
            <a:r>
              <a:rPr lang="ru-RU" sz="1700" dirty="0" err="1">
                <a:hlinkClick r:id="rId3" tooltip="Жасуша">
                  <a:extLst>
                    <a:ext uri="{A12FA001-AC4F-418D-AE19-62706E023703}">
                      <ahyp:hlinkClr xmlns:ahyp="http://schemas.microsoft.com/office/drawing/2018/hyperlinkcolor" val="tx"/>
                    </a:ext>
                  </a:extLst>
                </a:hlinkClick>
              </a:rPr>
              <a:t>асушасында</a:t>
            </a:r>
            <a:r>
              <a:rPr lang="ru-RU" sz="1700" dirty="0"/>
              <a:t> ядро </a:t>
            </a:r>
            <a:r>
              <a:rPr lang="ru-RU" sz="1700" dirty="0" err="1"/>
              <a:t>болмайтын</a:t>
            </a:r>
            <a:r>
              <a:rPr lang="ru-RU" sz="1700" dirty="0"/>
              <a:t>, таза </a:t>
            </a:r>
            <a:r>
              <a:rPr lang="ru-RU" sz="1700" dirty="0" err="1">
                <a:hlinkClick r:id="rId4" tooltip="Бактерия">
                  <a:extLst>
                    <a:ext uri="{A12FA001-AC4F-418D-AE19-62706E023703}">
                      <ahyp:hlinkClr xmlns:ahyp="http://schemas.microsoft.com/office/drawing/2018/hyperlinkcolor" val="tx"/>
                    </a:ext>
                  </a:extLst>
                </a:hlinkClick>
              </a:rPr>
              <a:t>бактериялардан</a:t>
            </a:r>
            <a:r>
              <a:rPr lang="ru-RU" sz="1700" dirty="0"/>
              <a:t> </a:t>
            </a:r>
            <a:r>
              <a:rPr lang="ru-RU" sz="1700" dirty="0" err="1"/>
              <a:t>өздерінің</a:t>
            </a:r>
            <a:r>
              <a:rPr lang="ru-RU" sz="1700" dirty="0"/>
              <a:t> </a:t>
            </a:r>
            <a:r>
              <a:rPr lang="ru-RU" sz="1700" dirty="0" err="1"/>
              <a:t>физиологиялық-биохимиялық</a:t>
            </a:r>
            <a:r>
              <a:rPr lang="ru-RU" sz="1700" dirty="0"/>
              <a:t> </a:t>
            </a:r>
            <a:r>
              <a:rPr lang="ru-RU" sz="1700" dirty="0" err="1"/>
              <a:t>өзгешеліктері</a:t>
            </a:r>
            <a:r>
              <a:rPr lang="ru-RU" sz="1700" dirty="0"/>
              <a:t> </a:t>
            </a:r>
            <a:r>
              <a:rPr lang="ru-RU" sz="1700" dirty="0" err="1"/>
              <a:t>арқылы</a:t>
            </a:r>
            <a:r>
              <a:rPr lang="ru-RU" sz="1700" dirty="0"/>
              <a:t> </a:t>
            </a:r>
            <a:r>
              <a:rPr lang="ru-RU" sz="1700" dirty="0" err="1"/>
              <a:t>ерекшеленетін</a:t>
            </a:r>
            <a:r>
              <a:rPr lang="ru-RU" sz="1700" dirty="0"/>
              <a:t> </a:t>
            </a:r>
            <a:r>
              <a:rPr lang="ru-RU" sz="1700" dirty="0" err="1"/>
              <a:t>микроағзалар</a:t>
            </a:r>
            <a:r>
              <a:rPr lang="ru-RU" sz="1700" dirty="0"/>
              <a:t> </a:t>
            </a:r>
            <a:r>
              <a:rPr lang="ru-RU" sz="1700" dirty="0" err="1"/>
              <a:t>тобы</a:t>
            </a:r>
            <a:r>
              <a:rPr lang="ru-RU" sz="1700" dirty="0"/>
              <a:t>.</a:t>
            </a:r>
          </a:p>
          <a:p>
            <a:r>
              <a:rPr lang="ru-RU" sz="1700" dirty="0" err="1"/>
              <a:t>Ғылымға</a:t>
            </a:r>
            <a:r>
              <a:rPr lang="ru-RU" sz="1700" dirty="0"/>
              <a:t> </a:t>
            </a:r>
            <a:r>
              <a:rPr lang="ru-RU" sz="1700" dirty="0" err="1"/>
              <a:t>Архебактериялардың</a:t>
            </a:r>
            <a:r>
              <a:rPr lang="ru-RU" sz="1700" dirty="0"/>
              <a:t> 25 </a:t>
            </a:r>
            <a:r>
              <a:rPr lang="ru-RU" sz="1700" dirty="0" err="1"/>
              <a:t>туысы</a:t>
            </a:r>
            <a:r>
              <a:rPr lang="ru-RU" sz="1700" dirty="0"/>
              <a:t>, 40-тан </a:t>
            </a:r>
            <a:r>
              <a:rPr lang="ru-RU" sz="1700" dirty="0" err="1"/>
              <a:t>астам</a:t>
            </a:r>
            <a:r>
              <a:rPr lang="ru-RU" sz="1700" dirty="0"/>
              <a:t> </a:t>
            </a:r>
            <a:r>
              <a:rPr lang="ru-RU" sz="1700" dirty="0" err="1"/>
              <a:t>түрі</a:t>
            </a:r>
            <a:r>
              <a:rPr lang="ru-RU" sz="1700" dirty="0"/>
              <a:t> </a:t>
            </a:r>
            <a:r>
              <a:rPr lang="ru-RU" sz="1700" dirty="0" err="1"/>
              <a:t>белгілі</a:t>
            </a:r>
            <a:r>
              <a:rPr lang="ru-RU" sz="1700" dirty="0"/>
              <a:t>. </a:t>
            </a:r>
            <a:r>
              <a:rPr lang="ru-RU" sz="1700" dirty="0" err="1"/>
              <a:t>Архебактериялардың</a:t>
            </a:r>
            <a:r>
              <a:rPr lang="ru-RU" sz="1700" dirty="0"/>
              <a:t> </a:t>
            </a:r>
            <a:r>
              <a:rPr lang="ru-RU" sz="1700" dirty="0" err="1"/>
              <a:t>жасуша</a:t>
            </a:r>
            <a:r>
              <a:rPr lang="ru-RU" sz="1700" dirty="0"/>
              <a:t> </a:t>
            </a:r>
            <a:r>
              <a:rPr lang="ru-RU" sz="1700" dirty="0" err="1"/>
              <a:t>қабырғасында</a:t>
            </a:r>
            <a:r>
              <a:rPr lang="ru-RU" sz="1700" dirty="0"/>
              <a:t> </a:t>
            </a:r>
            <a:r>
              <a:rPr lang="ru-RU" sz="1700" dirty="0" err="1"/>
              <a:t>басқа</a:t>
            </a:r>
            <a:r>
              <a:rPr lang="ru-RU" sz="1700" dirty="0"/>
              <a:t> </a:t>
            </a:r>
            <a:r>
              <a:rPr lang="ru-RU" sz="1700" dirty="0" err="1"/>
              <a:t>бактериялардағыдай</a:t>
            </a:r>
            <a:r>
              <a:rPr lang="ru-RU" sz="1700" dirty="0"/>
              <a:t> </a:t>
            </a:r>
            <a:r>
              <a:rPr lang="ru-RU" sz="1700" dirty="0">
                <a:hlinkClick r:id="rId5" tooltip="Муреин (мұндай бет жоқ)">
                  <a:extLst>
                    <a:ext uri="{A12FA001-AC4F-418D-AE19-62706E023703}">
                      <ahyp:hlinkClr xmlns:ahyp="http://schemas.microsoft.com/office/drawing/2018/hyperlinkcolor" val="tx"/>
                    </a:ext>
                  </a:extLst>
                </a:hlinkClick>
              </a:rPr>
              <a:t>муреин</a:t>
            </a:r>
            <a:r>
              <a:rPr lang="ru-RU" sz="1700" dirty="0"/>
              <a:t> (бактерия </a:t>
            </a:r>
            <a:r>
              <a:rPr lang="ru-RU" sz="1700" dirty="0" err="1"/>
              <a:t>жасушасының</a:t>
            </a:r>
            <a:r>
              <a:rPr lang="ru-RU" sz="1700" dirty="0"/>
              <a:t> </a:t>
            </a:r>
            <a:r>
              <a:rPr lang="ru-RU" sz="1700" dirty="0" err="1"/>
              <a:t>негізгі</a:t>
            </a:r>
            <a:r>
              <a:rPr lang="ru-RU" sz="1700" dirty="0"/>
              <a:t> </a:t>
            </a:r>
            <a:r>
              <a:rPr lang="ru-RU" sz="1700" dirty="0" err="1"/>
              <a:t>тірегін</a:t>
            </a:r>
            <a:r>
              <a:rPr lang="ru-RU" sz="1700" dirty="0"/>
              <a:t> </a:t>
            </a:r>
            <a:r>
              <a:rPr lang="ru-RU" sz="1700" dirty="0" err="1"/>
              <a:t>құрайтын</a:t>
            </a:r>
            <a:r>
              <a:rPr lang="ru-RU" sz="1700" dirty="0"/>
              <a:t> полимер) </a:t>
            </a:r>
            <a:r>
              <a:rPr lang="ru-RU" sz="1700" dirty="0" err="1"/>
              <a:t>болмайды</a:t>
            </a:r>
            <a:r>
              <a:rPr lang="ru-RU" sz="1700" dirty="0"/>
              <a:t>. </a:t>
            </a:r>
            <a:r>
              <a:rPr lang="ru-RU" sz="1700" dirty="0" err="1"/>
              <a:t>Олардың</a:t>
            </a:r>
            <a:r>
              <a:rPr lang="ru-RU" sz="1700" dirty="0"/>
              <a:t> май (</a:t>
            </a:r>
            <a:r>
              <a:rPr lang="ru-RU" sz="1700" dirty="0" err="1">
                <a:hlinkClick r:id="rId6" tooltip="Липидтер">
                  <a:extLst>
                    <a:ext uri="{A12FA001-AC4F-418D-AE19-62706E023703}">
                      <ahyp:hlinkClr xmlns:ahyp="http://schemas.microsoft.com/office/drawing/2018/hyperlinkcolor" val="tx"/>
                    </a:ext>
                  </a:extLst>
                </a:hlinkClick>
              </a:rPr>
              <a:t>липидтер</a:t>
            </a:r>
            <a:r>
              <a:rPr lang="ru-RU" sz="1700" dirty="0"/>
              <a:t>) </a:t>
            </a:r>
            <a:r>
              <a:rPr lang="ru-RU" sz="1700" dirty="0" err="1"/>
              <a:t>құрамы</a:t>
            </a:r>
            <a:r>
              <a:rPr lang="ru-RU" sz="1700" dirty="0"/>
              <a:t> </a:t>
            </a:r>
            <a:r>
              <a:rPr lang="ru-RU" sz="1700" dirty="0" err="1">
                <a:hlinkClick r:id="rId7" tooltip="Глицерин">
                  <a:extLst>
                    <a:ext uri="{A12FA001-AC4F-418D-AE19-62706E023703}">
                      <ahyp:hlinkClr xmlns:ahyp="http://schemas.microsoft.com/office/drawing/2018/hyperlinkcolor" val="tx"/>
                    </a:ext>
                  </a:extLst>
                </a:hlinkClick>
              </a:rPr>
              <a:t>глицериннің</a:t>
            </a:r>
            <a:r>
              <a:rPr lang="ru-RU" sz="1700" dirty="0"/>
              <a:t> </a:t>
            </a:r>
            <a:r>
              <a:rPr lang="ru-RU" sz="1700" dirty="0" err="1"/>
              <a:t>қарапайым</a:t>
            </a:r>
            <a:r>
              <a:rPr lang="ru-RU" sz="1700" dirty="0"/>
              <a:t> </a:t>
            </a:r>
            <a:r>
              <a:rPr lang="ru-RU" sz="1700" dirty="0" err="1"/>
              <a:t>құрылымдар</a:t>
            </a:r>
            <a:r>
              <a:rPr lang="ru-RU" sz="1700" dirty="0"/>
              <a:t> </a:t>
            </a:r>
            <a:r>
              <a:rPr lang="ru-RU" sz="1700" dirty="0" err="1">
                <a:hlinkClick r:id="rId8" tooltip="Эфирлер (мұндай бет жоқ)">
                  <a:extLst>
                    <a:ext uri="{A12FA001-AC4F-418D-AE19-62706E023703}">
                      <ahyp:hlinkClr xmlns:ahyp="http://schemas.microsoft.com/office/drawing/2018/hyperlinkcolor" val="tx"/>
                    </a:ext>
                  </a:extLst>
                </a:hlinkClick>
              </a:rPr>
              <a:t>эфирлері</a:t>
            </a:r>
            <a:r>
              <a:rPr lang="ru-RU" sz="1700" dirty="0"/>
              <a:t> мен </a:t>
            </a:r>
            <a:r>
              <a:rPr lang="ru-RU" sz="1700" dirty="0" err="1"/>
              <a:t>көп</a:t>
            </a:r>
            <a:r>
              <a:rPr lang="ru-RU" sz="1700" dirty="0"/>
              <a:t> </a:t>
            </a:r>
            <a:r>
              <a:rPr lang="ru-RU" sz="1700" dirty="0" err="1"/>
              <a:t>молекулалы</a:t>
            </a:r>
            <a:r>
              <a:rPr lang="ru-RU" sz="1700" dirty="0"/>
              <a:t> </a:t>
            </a:r>
            <a:r>
              <a:rPr lang="ru-RU" sz="1700" dirty="0" err="1">
                <a:hlinkClick r:id="rId9" tooltip="Спирт">
                  <a:extLst>
                    <a:ext uri="{A12FA001-AC4F-418D-AE19-62706E023703}">
                      <ahyp:hlinkClr xmlns:ahyp="http://schemas.microsoft.com/office/drawing/2018/hyperlinkcolor" val="tx"/>
                    </a:ext>
                  </a:extLst>
                </a:hlinkClick>
              </a:rPr>
              <a:t>спирттерден</a:t>
            </a:r>
            <a:r>
              <a:rPr lang="ru-RU" sz="1700" dirty="0"/>
              <a:t> </a:t>
            </a:r>
            <a:r>
              <a:rPr lang="ru-RU" sz="1700" dirty="0" err="1"/>
              <a:t>тұрады</a:t>
            </a:r>
            <a:r>
              <a:rPr lang="ru-RU" sz="1700" dirty="0"/>
              <a:t>.</a:t>
            </a:r>
          </a:p>
          <a:p>
            <a:endParaRPr lang="ru-KZ" sz="1700" dirty="0">
              <a:solidFill>
                <a:srgbClr val="FFFFFF"/>
              </a:solidFill>
            </a:endParaRPr>
          </a:p>
        </p:txBody>
      </p:sp>
    </p:spTree>
    <p:extLst>
      <p:ext uri="{BB962C8B-B14F-4D97-AF65-F5344CB8AC3E}">
        <p14:creationId xmlns:p14="http://schemas.microsoft.com/office/powerpoint/2010/main" val="2030776631"/>
      </p:ext>
    </p:extLst>
  </p:cSld>
  <p:clrMapOvr>
    <a:masterClrMapping/>
  </p:clrMapOvr>
  <p:transition>
    <p:wedge/>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257D25C-FA56-A31E-7B61-553308C10B2E}"/>
              </a:ext>
            </a:extLst>
          </p:cNvPr>
          <p:cNvSpPr>
            <a:spLocks noGrp="1"/>
          </p:cNvSpPr>
          <p:nvPr>
            <p:ph idx="1"/>
          </p:nvPr>
        </p:nvSpPr>
        <p:spPr>
          <a:xfrm>
            <a:off x="467544" y="548680"/>
            <a:ext cx="6314255" cy="5760680"/>
          </a:xfrm>
        </p:spPr>
        <p:txBody>
          <a:bodyPr>
            <a:normAutofit/>
          </a:bodyPr>
          <a:lstStyle/>
          <a:p>
            <a:r>
              <a:rPr lang="ru-RU" sz="1800" dirty="0" err="1"/>
              <a:t>Архебактерияларда</a:t>
            </a:r>
            <a:r>
              <a:rPr lang="ru-RU" sz="1800" dirty="0"/>
              <a:t> </a:t>
            </a:r>
            <a:r>
              <a:rPr lang="ru-RU" sz="1800" dirty="0" err="1">
                <a:hlinkClick r:id="rId2" tooltip="Антибиотик">
                  <a:extLst>
                    <a:ext uri="{A12FA001-AC4F-418D-AE19-62706E023703}">
                      <ahyp:hlinkClr xmlns:ahyp="http://schemas.microsoft.com/office/drawing/2018/hyperlinkcolor" val="tx"/>
                    </a:ext>
                  </a:extLst>
                </a:hlinkClick>
              </a:rPr>
              <a:t>антибиотиктерге</a:t>
            </a:r>
            <a:r>
              <a:rPr lang="ru-RU" sz="1800" dirty="0"/>
              <a:t> </a:t>
            </a:r>
            <a:r>
              <a:rPr lang="ru-RU" sz="1800" dirty="0" err="1"/>
              <a:t>өте</a:t>
            </a:r>
            <a:r>
              <a:rPr lang="ru-RU" sz="1800" dirty="0"/>
              <a:t> </a:t>
            </a:r>
            <a:r>
              <a:rPr lang="ru-RU" sz="1800" dirty="0" err="1"/>
              <a:t>сезімтал</a:t>
            </a:r>
            <a:r>
              <a:rPr lang="ru-RU" sz="1800" dirty="0"/>
              <a:t> </a:t>
            </a:r>
            <a:r>
              <a:rPr lang="ru-RU" sz="1800" dirty="0">
                <a:hlinkClick r:id="rId3" tooltip="РНҚ">
                  <a:extLst>
                    <a:ext uri="{A12FA001-AC4F-418D-AE19-62706E023703}">
                      <ahyp:hlinkClr xmlns:ahyp="http://schemas.microsoft.com/office/drawing/2018/hyperlinkcolor" val="tx"/>
                    </a:ext>
                  </a:extLst>
                </a:hlinkClick>
              </a:rPr>
              <a:t>РНҚ</a:t>
            </a:r>
            <a:r>
              <a:rPr lang="ru-RU" sz="1800" dirty="0"/>
              <a:t> — </a:t>
            </a:r>
            <a:r>
              <a:rPr lang="ru-RU" sz="1800" dirty="0">
                <a:hlinkClick r:id="rId4" tooltip="Полимераза (мұндай бет жоқ)">
                  <a:extLst>
                    <a:ext uri="{A12FA001-AC4F-418D-AE19-62706E023703}">
                      <ahyp:hlinkClr xmlns:ahyp="http://schemas.microsoft.com/office/drawing/2018/hyperlinkcolor" val="tx"/>
                    </a:ext>
                  </a:extLst>
                </a:hlinkClick>
              </a:rPr>
              <a:t>полимераза</a:t>
            </a:r>
            <a:r>
              <a:rPr lang="ru-RU" sz="1800" dirty="0"/>
              <a:t> </a:t>
            </a:r>
            <a:r>
              <a:rPr lang="ru-RU" sz="1800" dirty="0" err="1"/>
              <a:t>ферменті</a:t>
            </a:r>
            <a:r>
              <a:rPr lang="ru-RU" sz="1800" dirty="0"/>
              <a:t> </a:t>
            </a:r>
            <a:r>
              <a:rPr lang="ru-RU" sz="1800" dirty="0" err="1"/>
              <a:t>кездеседі</a:t>
            </a:r>
            <a:r>
              <a:rPr lang="ru-RU" sz="1800" dirty="0"/>
              <a:t>. </a:t>
            </a:r>
            <a:r>
              <a:rPr lang="ru-RU" sz="1800" dirty="0" err="1"/>
              <a:t>Архебактериялар</a:t>
            </a:r>
            <a:r>
              <a:rPr lang="ru-RU" sz="1800" dirty="0"/>
              <a:t> </a:t>
            </a:r>
            <a:r>
              <a:rPr lang="ru-RU" sz="1800" dirty="0">
                <a:hlinkClick r:id="rId5" tooltip="Метан">
                  <a:extLst>
                    <a:ext uri="{A12FA001-AC4F-418D-AE19-62706E023703}">
                      <ahyp:hlinkClr xmlns:ahyp="http://schemas.microsoft.com/office/drawing/2018/hyperlinkcolor" val="tx"/>
                    </a:ext>
                  </a:extLst>
                </a:hlinkClick>
              </a:rPr>
              <a:t>метан</a:t>
            </a:r>
            <a:r>
              <a:rPr lang="ru-RU" sz="1800" dirty="0"/>
              <a:t> </a:t>
            </a:r>
            <a:r>
              <a:rPr lang="ru-RU" sz="1800" dirty="0" err="1"/>
              <a:t>түзушілер</a:t>
            </a:r>
            <a:r>
              <a:rPr lang="ru-RU" sz="1800" dirty="0"/>
              <a:t>, </a:t>
            </a:r>
            <a:r>
              <a:rPr lang="ru-RU" sz="1800" dirty="0" err="1"/>
              <a:t>аэробты</a:t>
            </a:r>
            <a:r>
              <a:rPr lang="ru-RU" sz="1800" dirty="0"/>
              <a:t> </a:t>
            </a:r>
            <a:r>
              <a:rPr lang="ru-RU" sz="1800" dirty="0" err="1"/>
              <a:t>және</a:t>
            </a:r>
            <a:r>
              <a:rPr lang="ru-RU" sz="1800" dirty="0"/>
              <a:t> </a:t>
            </a:r>
            <a:r>
              <a:rPr lang="ru-RU" sz="1800" dirty="0" err="1"/>
              <a:t>анаэробты</a:t>
            </a:r>
            <a:r>
              <a:rPr lang="ru-RU" sz="1800" dirty="0"/>
              <a:t> </a:t>
            </a:r>
            <a:r>
              <a:rPr lang="ru-RU" sz="1800" dirty="0" err="1"/>
              <a:t>жағдайларда</a:t>
            </a:r>
            <a:r>
              <a:rPr lang="ru-RU" sz="1800" dirty="0"/>
              <a:t> </a:t>
            </a:r>
            <a:r>
              <a:rPr lang="ru-RU" sz="1800" dirty="0" err="1"/>
              <a:t>күкіртті</a:t>
            </a:r>
            <a:r>
              <a:rPr lang="ru-RU" sz="1800" dirty="0"/>
              <a:t> </a:t>
            </a:r>
            <a:r>
              <a:rPr lang="ru-RU" sz="1800" dirty="0" err="1"/>
              <a:t>тотықтандыратындар</a:t>
            </a:r>
            <a:r>
              <a:rPr lang="ru-RU" sz="1800" dirty="0"/>
              <a:t> </a:t>
            </a:r>
            <a:r>
              <a:rPr lang="ru-RU" sz="1800" dirty="0" err="1"/>
              <a:t>және</a:t>
            </a:r>
            <a:r>
              <a:rPr lang="ru-RU" sz="1800" dirty="0"/>
              <a:t> </a:t>
            </a:r>
            <a:r>
              <a:rPr lang="ru-RU" sz="1800" dirty="0" err="1"/>
              <a:t>күкіртті</a:t>
            </a:r>
            <a:r>
              <a:rPr lang="ru-RU" sz="1800" dirty="0"/>
              <a:t> </a:t>
            </a:r>
            <a:r>
              <a:rPr lang="ru-RU" sz="1800" dirty="0" err="1"/>
              <a:t>тотықсыздандыра</a:t>
            </a:r>
            <a:r>
              <a:rPr lang="ru-RU" sz="1800" dirty="0"/>
              <a:t> </a:t>
            </a:r>
            <a:r>
              <a:rPr lang="ru-RU" sz="1800" dirty="0" err="1"/>
              <a:t>алатындар</a:t>
            </a:r>
            <a:r>
              <a:rPr lang="ru-RU" sz="1800" dirty="0"/>
              <a:t>, </a:t>
            </a:r>
            <a:r>
              <a:rPr lang="ru-RU" sz="1800" dirty="0" err="1"/>
              <a:t>галобактериялар</a:t>
            </a:r>
            <a:r>
              <a:rPr lang="ru-RU" sz="1800" dirty="0"/>
              <a:t>, </a:t>
            </a:r>
            <a:r>
              <a:rPr lang="ru-RU" sz="1800" dirty="0" err="1"/>
              <a:t>термоацидофильді</a:t>
            </a:r>
            <a:r>
              <a:rPr lang="ru-RU" sz="1800" dirty="0"/>
              <a:t> </a:t>
            </a:r>
            <a:r>
              <a:rPr lang="ru-RU" sz="1800" dirty="0" err="1"/>
              <a:t>бактериялар</a:t>
            </a:r>
            <a:r>
              <a:rPr lang="ru-RU" sz="1800" dirty="0"/>
              <a:t> (“</a:t>
            </a:r>
            <a:r>
              <a:rPr lang="ru-RU" sz="1800" dirty="0" err="1"/>
              <a:t>микоплазмалар</a:t>
            </a:r>
            <a:r>
              <a:rPr lang="ru-RU" sz="1800" dirty="0"/>
              <a:t>”) </a:t>
            </a:r>
            <a:r>
              <a:rPr lang="ru-RU" sz="1800" dirty="0" err="1"/>
              <a:t>болып</a:t>
            </a:r>
            <a:r>
              <a:rPr lang="ru-RU" sz="1800" dirty="0"/>
              <a:t> бес </a:t>
            </a:r>
            <a:r>
              <a:rPr lang="ru-RU" sz="1800" dirty="0" err="1"/>
              <a:t>топқа</a:t>
            </a:r>
            <a:r>
              <a:rPr lang="ru-RU" sz="1800" dirty="0"/>
              <a:t> </a:t>
            </a:r>
            <a:r>
              <a:rPr lang="ru-RU" sz="1800" dirty="0" err="1"/>
              <a:t>бөлінеді</a:t>
            </a:r>
            <a:r>
              <a:rPr lang="ru-RU" sz="1800" dirty="0"/>
              <a:t>. </a:t>
            </a:r>
            <a:r>
              <a:rPr lang="ru-RU" sz="1800" dirty="0" err="1"/>
              <a:t>Архебактериялардың</a:t>
            </a:r>
            <a:r>
              <a:rPr lang="ru-RU" sz="1800" dirty="0"/>
              <a:t> метан </a:t>
            </a:r>
            <a:r>
              <a:rPr lang="ru-RU" sz="1800" dirty="0" err="1"/>
              <a:t>түзушілер</a:t>
            </a:r>
            <a:r>
              <a:rPr lang="ru-RU" sz="1800" dirty="0"/>
              <a:t> </a:t>
            </a:r>
            <a:r>
              <a:rPr lang="ru-RU" sz="1800" dirty="0" err="1"/>
              <a:t>тобына</a:t>
            </a:r>
            <a:r>
              <a:rPr lang="ru-RU" sz="1800" dirty="0"/>
              <a:t> </a:t>
            </a:r>
            <a:r>
              <a:rPr lang="en-US" sz="1800" dirty="0" err="1"/>
              <a:t>Methanobacter</a:t>
            </a:r>
            <a:r>
              <a:rPr lang="ru-RU" sz="1800" dirty="0"/>
              <a:t>і</a:t>
            </a:r>
            <a:r>
              <a:rPr lang="en-US" sz="1800" dirty="0"/>
              <a:t>um, </a:t>
            </a:r>
            <a:r>
              <a:rPr lang="en-US" sz="1800" dirty="0" err="1"/>
              <a:t>Methanococcus</a:t>
            </a:r>
            <a:r>
              <a:rPr lang="en-US" sz="1800" dirty="0"/>
              <a:t> </a:t>
            </a:r>
            <a:r>
              <a:rPr lang="ru-RU" sz="1800" dirty="0" err="1"/>
              <a:t>және</a:t>
            </a:r>
            <a:r>
              <a:rPr lang="ru-RU" sz="1800" dirty="0"/>
              <a:t> </a:t>
            </a:r>
            <a:r>
              <a:rPr lang="en-US" sz="1800" dirty="0" err="1"/>
              <a:t>Methanosarc</a:t>
            </a:r>
            <a:r>
              <a:rPr lang="ru-RU" sz="1800" dirty="0"/>
              <a:t>і</a:t>
            </a:r>
            <a:r>
              <a:rPr lang="en-US" sz="1800" dirty="0" err="1"/>
              <a:t>na</a:t>
            </a:r>
            <a:r>
              <a:rPr lang="en-US" sz="1800" dirty="0"/>
              <a:t> </a:t>
            </a:r>
            <a:r>
              <a:rPr lang="ru-RU" sz="1800" dirty="0" err="1"/>
              <a:t>туыстары</a:t>
            </a:r>
            <a:r>
              <a:rPr lang="ru-RU" sz="1800" dirty="0"/>
              <a:t> </a:t>
            </a:r>
            <a:r>
              <a:rPr lang="ru-RU" sz="1800" dirty="0" err="1"/>
              <a:t>жатады</a:t>
            </a:r>
            <a:r>
              <a:rPr lang="ru-RU" sz="1800" dirty="0"/>
              <a:t>. </a:t>
            </a:r>
            <a:r>
              <a:rPr lang="ru-RU" sz="1800" dirty="0" err="1"/>
              <a:t>Олардың</a:t>
            </a:r>
            <a:r>
              <a:rPr lang="ru-RU" sz="1800" dirty="0"/>
              <a:t> </a:t>
            </a:r>
            <a:r>
              <a:rPr lang="ru-RU" sz="1800" dirty="0" err="1"/>
              <a:t>жасушаларының</a:t>
            </a:r>
            <a:r>
              <a:rPr lang="ru-RU" sz="1800" dirty="0"/>
              <a:t> </a:t>
            </a:r>
            <a:r>
              <a:rPr lang="ru-RU" sz="1800" dirty="0" err="1"/>
              <a:t>таяқша</a:t>
            </a:r>
            <a:r>
              <a:rPr lang="ru-RU" sz="1800" dirty="0"/>
              <a:t> </a:t>
            </a:r>
            <a:r>
              <a:rPr lang="ru-RU" sz="1800" dirty="0" err="1"/>
              <a:t>немесе</a:t>
            </a:r>
            <a:r>
              <a:rPr lang="ru-RU" sz="1800" dirty="0"/>
              <a:t> шар </a:t>
            </a:r>
            <a:r>
              <a:rPr lang="ru-RU" sz="1800" dirty="0" err="1"/>
              <a:t>тәрізді</a:t>
            </a:r>
            <a:r>
              <a:rPr lang="ru-RU" sz="1800" dirty="0"/>
              <a:t>, </a:t>
            </a:r>
            <a:r>
              <a:rPr lang="ru-RU" sz="1800" dirty="0" err="1"/>
              <a:t>қозғалатын</a:t>
            </a:r>
            <a:r>
              <a:rPr lang="ru-RU" sz="1800" dirty="0"/>
              <a:t> </a:t>
            </a:r>
            <a:r>
              <a:rPr lang="ru-RU" sz="1800" dirty="0" err="1"/>
              <a:t>және</a:t>
            </a:r>
            <a:r>
              <a:rPr lang="ru-RU" sz="1800" dirty="0"/>
              <a:t> </a:t>
            </a:r>
            <a:r>
              <a:rPr lang="ru-RU" sz="1800" dirty="0" err="1"/>
              <a:t>қозғалмайтын</a:t>
            </a:r>
            <a:r>
              <a:rPr lang="ru-RU" sz="1800" dirty="0"/>
              <a:t>, спора </a:t>
            </a:r>
            <a:r>
              <a:rPr lang="ru-RU" sz="1800" dirty="0" err="1"/>
              <a:t>түзбейтін</a:t>
            </a:r>
            <a:r>
              <a:rPr lang="ru-RU" sz="1800" dirty="0"/>
              <a:t> </a:t>
            </a:r>
            <a:r>
              <a:rPr lang="ru-RU" sz="1800" dirty="0" err="1"/>
              <a:t>түрлері</a:t>
            </a:r>
            <a:r>
              <a:rPr lang="ru-RU" sz="1800" dirty="0"/>
              <a:t> болады. </a:t>
            </a:r>
            <a:r>
              <a:rPr lang="ru-RU" sz="1800" dirty="0" err="1"/>
              <a:t>Тіршілігіне</a:t>
            </a:r>
            <a:r>
              <a:rPr lang="ru-RU" sz="1800" dirty="0"/>
              <a:t> </a:t>
            </a:r>
            <a:r>
              <a:rPr lang="ru-RU" sz="1800" dirty="0" err="1"/>
              <a:t>қажетті</a:t>
            </a:r>
            <a:r>
              <a:rPr lang="ru-RU" sz="1800" dirty="0"/>
              <a:t> </a:t>
            </a:r>
            <a:r>
              <a:rPr lang="ru-RU" sz="1800" dirty="0" err="1"/>
              <a:t>қуатты</a:t>
            </a:r>
            <a:r>
              <a:rPr lang="ru-RU" sz="1800" dirty="0"/>
              <a:t> </a:t>
            </a:r>
            <a:r>
              <a:rPr lang="ru-RU" sz="1800" dirty="0" err="1"/>
              <a:t>көмір</a:t>
            </a:r>
            <a:r>
              <a:rPr lang="ru-RU" sz="1800" dirty="0"/>
              <a:t> </a:t>
            </a:r>
            <a:r>
              <a:rPr lang="ru-RU" sz="1800" dirty="0" err="1"/>
              <a:t>қышқыл</a:t>
            </a:r>
            <a:r>
              <a:rPr lang="ru-RU" sz="1800" dirty="0"/>
              <a:t> </a:t>
            </a:r>
            <a:r>
              <a:rPr lang="ru-RU" sz="1800" dirty="0" err="1"/>
              <a:t>газын</a:t>
            </a:r>
            <a:r>
              <a:rPr lang="ru-RU" sz="1800" dirty="0"/>
              <a:t> </a:t>
            </a:r>
            <a:r>
              <a:rPr lang="ru-RU" sz="1800" dirty="0" err="1"/>
              <a:t>метанға</a:t>
            </a:r>
            <a:r>
              <a:rPr lang="ru-RU" sz="1800" dirty="0"/>
              <a:t> </a:t>
            </a:r>
            <a:r>
              <a:rPr lang="ru-RU" sz="1800" dirty="0" err="1"/>
              <a:t>дейін</a:t>
            </a:r>
            <a:r>
              <a:rPr lang="ru-RU" sz="1800" dirty="0"/>
              <a:t> </a:t>
            </a:r>
            <a:r>
              <a:rPr lang="ru-RU" sz="1800" dirty="0" err="1"/>
              <a:t>тотықсыздандыру</a:t>
            </a:r>
            <a:r>
              <a:rPr lang="ru-RU" sz="1800" dirty="0"/>
              <a:t> </a:t>
            </a:r>
            <a:r>
              <a:rPr lang="ru-RU" sz="1800" dirty="0" err="1"/>
              <a:t>арқылы</a:t>
            </a:r>
            <a:r>
              <a:rPr lang="ru-RU" sz="1800" dirty="0"/>
              <a:t> </a:t>
            </a:r>
            <a:r>
              <a:rPr lang="ru-RU" sz="1800" dirty="0" err="1"/>
              <a:t>алады</a:t>
            </a:r>
            <a:r>
              <a:rPr lang="ru-RU" sz="1800" dirty="0"/>
              <a:t>. </a:t>
            </a:r>
            <a:r>
              <a:rPr lang="ru-RU" sz="1800" dirty="0" err="1"/>
              <a:t>Аэробты</a:t>
            </a:r>
            <a:r>
              <a:rPr lang="ru-RU" sz="1800" dirty="0"/>
              <a:t> </a:t>
            </a:r>
            <a:r>
              <a:rPr lang="ru-RU" sz="1800" dirty="0" err="1"/>
              <a:t>және</a:t>
            </a:r>
            <a:r>
              <a:rPr lang="ru-RU" sz="1800" dirty="0"/>
              <a:t> </a:t>
            </a:r>
            <a:r>
              <a:rPr lang="ru-RU" sz="1800" dirty="0" err="1"/>
              <a:t>анаэробты</a:t>
            </a:r>
            <a:r>
              <a:rPr lang="ru-RU" sz="1800" dirty="0"/>
              <a:t> </a:t>
            </a:r>
            <a:r>
              <a:rPr lang="ru-RU" sz="1800" dirty="0" err="1"/>
              <a:t>жағдайда</a:t>
            </a:r>
            <a:r>
              <a:rPr lang="ru-RU" sz="1800" dirty="0"/>
              <a:t> </a:t>
            </a:r>
            <a:r>
              <a:rPr lang="ru-RU" sz="1800" dirty="0" err="1"/>
              <a:t>күкіртті</a:t>
            </a:r>
            <a:r>
              <a:rPr lang="ru-RU" sz="1800" dirty="0"/>
              <a:t> </a:t>
            </a:r>
            <a:r>
              <a:rPr lang="ru-RU" sz="1800" dirty="0" err="1"/>
              <a:t>тотықтандыратын</a:t>
            </a:r>
            <a:r>
              <a:rPr lang="ru-RU" sz="1800" dirty="0"/>
              <a:t> </a:t>
            </a:r>
            <a:r>
              <a:rPr lang="ru-RU" sz="1800" dirty="0" err="1"/>
              <a:t>және</a:t>
            </a:r>
            <a:r>
              <a:rPr lang="ru-RU" sz="1800" dirty="0"/>
              <a:t> </a:t>
            </a:r>
            <a:r>
              <a:rPr lang="ru-RU" sz="1800" dirty="0" err="1"/>
              <a:t>тотықсыздандыратын</a:t>
            </a:r>
            <a:r>
              <a:rPr lang="ru-RU" sz="1800" dirty="0"/>
              <a:t> </a:t>
            </a:r>
            <a:r>
              <a:rPr lang="ru-RU" sz="1800" dirty="0" err="1"/>
              <a:t>кезде</a:t>
            </a:r>
            <a:r>
              <a:rPr lang="ru-RU" sz="1800" dirty="0"/>
              <a:t> </a:t>
            </a:r>
            <a:r>
              <a:rPr lang="ru-RU" sz="1800" dirty="0" err="1"/>
              <a:t>бөлінетін</a:t>
            </a:r>
            <a:r>
              <a:rPr lang="ru-RU" sz="1800" dirty="0"/>
              <a:t> </a:t>
            </a:r>
            <a:r>
              <a:rPr lang="ru-RU" sz="1800" dirty="0" err="1"/>
              <a:t>қуатты</a:t>
            </a:r>
            <a:r>
              <a:rPr lang="ru-RU" sz="1800" dirty="0"/>
              <a:t> </a:t>
            </a:r>
            <a:r>
              <a:rPr lang="ru-RU" sz="1800" dirty="0" err="1"/>
              <a:t>пайдаланады</a:t>
            </a:r>
            <a:r>
              <a:rPr lang="ru-RU" sz="1800" dirty="0"/>
              <a:t>. </a:t>
            </a:r>
            <a:r>
              <a:rPr lang="ru-RU" sz="1800" dirty="0" err="1"/>
              <a:t>Оларға</a:t>
            </a:r>
            <a:r>
              <a:rPr lang="ru-RU" sz="1800" dirty="0"/>
              <a:t> </a:t>
            </a:r>
            <a:r>
              <a:rPr lang="ru-RU" sz="1800" dirty="0" err="1"/>
              <a:t>ыстық</a:t>
            </a:r>
            <a:r>
              <a:rPr lang="ru-RU" sz="1800" dirty="0"/>
              <a:t> </a:t>
            </a:r>
            <a:r>
              <a:rPr lang="ru-RU" sz="1800" dirty="0" err="1"/>
              <a:t>бұлақ</a:t>
            </a:r>
            <a:r>
              <a:rPr lang="ru-RU" sz="1800" dirty="0"/>
              <a:t> </a:t>
            </a:r>
            <a:r>
              <a:rPr lang="ru-RU" sz="1800" dirty="0" err="1"/>
              <a:t>суларында</a:t>
            </a:r>
            <a:r>
              <a:rPr lang="ru-RU" sz="1800" dirty="0"/>
              <a:t> (85-1050С темп-рада) </a:t>
            </a:r>
            <a:r>
              <a:rPr lang="ru-RU" sz="1800" dirty="0" err="1"/>
              <a:t>тіршілік</a:t>
            </a:r>
            <a:r>
              <a:rPr lang="ru-RU" sz="1800" dirty="0"/>
              <a:t> </a:t>
            </a:r>
            <a:r>
              <a:rPr lang="ru-RU" sz="1800" dirty="0" err="1"/>
              <a:t>етуге</a:t>
            </a:r>
            <a:r>
              <a:rPr lang="ru-RU" sz="1800" dirty="0"/>
              <a:t> </a:t>
            </a:r>
            <a:r>
              <a:rPr lang="ru-RU" sz="1800" dirty="0" err="1"/>
              <a:t>бейімделген</a:t>
            </a:r>
            <a:r>
              <a:rPr lang="ru-RU" sz="1800" dirty="0"/>
              <a:t> </a:t>
            </a:r>
            <a:r>
              <a:rPr lang="en-US" sz="1800" dirty="0" err="1"/>
              <a:t>Sulfolobus</a:t>
            </a:r>
            <a:r>
              <a:rPr lang="en-US" sz="1800" dirty="0"/>
              <a:t>, </a:t>
            </a:r>
            <a:r>
              <a:rPr lang="en-US" sz="1800" dirty="0" err="1"/>
              <a:t>Desulfurococcus</a:t>
            </a:r>
            <a:r>
              <a:rPr lang="en-US" sz="1800" dirty="0"/>
              <a:t>, </a:t>
            </a:r>
            <a:r>
              <a:rPr lang="en-US" sz="1800" dirty="0" err="1"/>
              <a:t>Thermoph</a:t>
            </a:r>
            <a:r>
              <a:rPr lang="ru-RU" sz="1800" dirty="0"/>
              <a:t>і</a:t>
            </a:r>
            <a:r>
              <a:rPr lang="en-US" sz="1800" dirty="0" err="1"/>
              <a:t>llum</a:t>
            </a:r>
            <a:r>
              <a:rPr lang="en-US" sz="1800" dirty="0"/>
              <a:t> </a:t>
            </a:r>
            <a:r>
              <a:rPr lang="ru-RU" sz="1800" dirty="0" err="1"/>
              <a:t>туыстары</a:t>
            </a:r>
            <a:r>
              <a:rPr lang="ru-RU" sz="1800" dirty="0"/>
              <a:t>, ал </a:t>
            </a:r>
            <a:r>
              <a:rPr lang="ru-RU" sz="1800" dirty="0" err="1"/>
              <a:t>галобактерияларға</a:t>
            </a:r>
            <a:r>
              <a:rPr lang="ru-RU" sz="1800" dirty="0"/>
              <a:t> </a:t>
            </a:r>
            <a:r>
              <a:rPr lang="en-US" sz="1800" dirty="0" err="1"/>
              <a:t>Halococcus</a:t>
            </a:r>
            <a:r>
              <a:rPr lang="en-US" sz="1800" dirty="0"/>
              <a:t>, </a:t>
            </a:r>
            <a:r>
              <a:rPr lang="en-US" sz="1800" dirty="0" err="1"/>
              <a:t>Halobacter</a:t>
            </a:r>
            <a:r>
              <a:rPr lang="ru-RU" sz="1800" dirty="0"/>
              <a:t>і</a:t>
            </a:r>
            <a:r>
              <a:rPr lang="en-US" sz="1800" dirty="0"/>
              <a:t>um </a:t>
            </a:r>
            <a:r>
              <a:rPr lang="ru-RU" sz="1800" dirty="0" err="1"/>
              <a:t>туыстары</a:t>
            </a:r>
            <a:r>
              <a:rPr lang="ru-RU" sz="1800" dirty="0"/>
              <a:t> </a:t>
            </a:r>
            <a:r>
              <a:rPr lang="ru-RU" sz="1800" dirty="0" err="1"/>
              <a:t>жатады</a:t>
            </a:r>
            <a:r>
              <a:rPr lang="ru-RU" sz="1800" dirty="0"/>
              <a:t>.</a:t>
            </a:r>
            <a:endParaRPr lang="ru-KZ" sz="1800"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4946044"/>
      </p:ext>
    </p:extLst>
  </p:cSld>
  <p:clrMapOvr>
    <a:masterClrMapping/>
  </p:clrMapOvr>
  <p:transition>
    <p:wedge/>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92EAD20-CB7F-F7F8-E32C-A287B97A6BEB}"/>
              </a:ext>
            </a:extLst>
          </p:cNvPr>
          <p:cNvSpPr>
            <a:spLocks noGrp="1"/>
          </p:cNvSpPr>
          <p:nvPr>
            <p:ph idx="1"/>
          </p:nvPr>
        </p:nvSpPr>
        <p:spPr>
          <a:xfrm>
            <a:off x="768096" y="2286000"/>
            <a:ext cx="6013703" cy="4023360"/>
          </a:xfrm>
        </p:spPr>
        <p:txBody>
          <a:bodyPr>
            <a:normAutofit/>
          </a:bodyPr>
          <a:lstStyle/>
          <a:p>
            <a:r>
              <a:rPr lang="ru-RU" dirty="0" err="1"/>
              <a:t>Галобактерияның</a:t>
            </a:r>
            <a:r>
              <a:rPr lang="ru-RU" dirty="0"/>
              <a:t> </a:t>
            </a:r>
            <a:r>
              <a:rPr lang="ru-RU" dirty="0" err="1"/>
              <a:t>ішінде</a:t>
            </a:r>
            <a:r>
              <a:rPr lang="ru-RU" dirty="0"/>
              <a:t> </a:t>
            </a:r>
            <a:r>
              <a:rPr lang="ru-RU" dirty="0" err="1"/>
              <a:t>аэробты</a:t>
            </a:r>
            <a:r>
              <a:rPr lang="ru-RU" dirty="0"/>
              <a:t> да, </a:t>
            </a:r>
            <a:r>
              <a:rPr lang="ru-RU" dirty="0" err="1"/>
              <a:t>анаэробты</a:t>
            </a:r>
            <a:r>
              <a:rPr lang="ru-RU" dirty="0"/>
              <a:t> да </a:t>
            </a:r>
            <a:r>
              <a:rPr lang="ru-RU" dirty="0" err="1"/>
              <a:t>өкілдері</a:t>
            </a:r>
            <a:r>
              <a:rPr lang="ru-RU" dirty="0"/>
              <a:t> </a:t>
            </a:r>
            <a:r>
              <a:rPr lang="ru-RU" dirty="0" err="1"/>
              <a:t>кездеседі</a:t>
            </a:r>
            <a:r>
              <a:rPr lang="ru-RU" dirty="0"/>
              <a:t>. </a:t>
            </a:r>
            <a:r>
              <a:rPr lang="ru-RU" dirty="0" err="1"/>
              <a:t>Олардың</a:t>
            </a:r>
            <a:r>
              <a:rPr lang="ru-RU" dirty="0"/>
              <a:t> </a:t>
            </a:r>
            <a:r>
              <a:rPr lang="ru-RU" dirty="0" err="1"/>
              <a:t>бір</a:t>
            </a:r>
            <a:r>
              <a:rPr lang="ru-RU" dirty="0"/>
              <a:t> </a:t>
            </a:r>
            <a:r>
              <a:rPr lang="ru-RU" dirty="0" err="1"/>
              <a:t>ерекшелігі</a:t>
            </a:r>
            <a:r>
              <a:rPr lang="ru-RU" dirty="0"/>
              <a:t> — фотосинтез </a:t>
            </a:r>
            <a:r>
              <a:rPr lang="ru-RU" dirty="0" err="1"/>
              <a:t>процесі</a:t>
            </a:r>
            <a:r>
              <a:rPr lang="ru-RU" dirty="0"/>
              <a:t> </a:t>
            </a:r>
            <a:r>
              <a:rPr lang="ru-RU" dirty="0" err="1"/>
              <a:t>кезінде</a:t>
            </a:r>
            <a:r>
              <a:rPr lang="ru-RU" dirty="0"/>
              <a:t> </a:t>
            </a:r>
            <a:r>
              <a:rPr lang="ru-RU" dirty="0" err="1"/>
              <a:t>күн</a:t>
            </a:r>
            <a:r>
              <a:rPr lang="ru-RU" dirty="0"/>
              <a:t> </a:t>
            </a:r>
            <a:r>
              <a:rPr lang="ru-RU" dirty="0" err="1"/>
              <a:t>сәулесін</a:t>
            </a:r>
            <a:r>
              <a:rPr lang="ru-RU" dirty="0"/>
              <a:t> хлорофилл </a:t>
            </a:r>
            <a:r>
              <a:rPr lang="ru-RU" dirty="0" err="1"/>
              <a:t>дәні</a:t>
            </a:r>
            <a:r>
              <a:rPr lang="ru-RU" dirty="0"/>
              <a:t> </a:t>
            </a:r>
            <a:r>
              <a:rPr lang="ru-RU" dirty="0" err="1"/>
              <a:t>арқылы</a:t>
            </a:r>
            <a:r>
              <a:rPr lang="ru-RU" dirty="0"/>
              <a:t> </a:t>
            </a:r>
            <a:r>
              <a:rPr lang="ru-RU" dirty="0" err="1"/>
              <a:t>емес</a:t>
            </a:r>
            <a:r>
              <a:rPr lang="ru-RU" dirty="0"/>
              <a:t>, </a:t>
            </a:r>
            <a:r>
              <a:rPr lang="ru-RU" dirty="0" err="1"/>
              <a:t>керісінше</a:t>
            </a:r>
            <a:r>
              <a:rPr lang="ru-RU" dirty="0"/>
              <a:t>, </a:t>
            </a:r>
            <a:r>
              <a:rPr lang="ru-RU" dirty="0" err="1"/>
              <a:t>бактериородопсин</a:t>
            </a:r>
            <a:r>
              <a:rPr lang="ru-RU" dirty="0"/>
              <a:t> (белок) </a:t>
            </a:r>
            <a:r>
              <a:rPr lang="ru-RU" dirty="0" err="1"/>
              <a:t>арқылы</a:t>
            </a:r>
            <a:r>
              <a:rPr lang="ru-RU" dirty="0"/>
              <a:t> </a:t>
            </a:r>
            <a:r>
              <a:rPr lang="ru-RU" dirty="0" err="1"/>
              <a:t>сіңіреді</a:t>
            </a:r>
            <a:r>
              <a:rPr lang="ru-RU" dirty="0"/>
              <a:t>. </a:t>
            </a:r>
            <a:r>
              <a:rPr lang="ru-RU" dirty="0" err="1"/>
              <a:t>Архебактериялардың</a:t>
            </a:r>
            <a:r>
              <a:rPr lang="ru-RU" dirty="0"/>
              <a:t> </a:t>
            </a:r>
            <a:r>
              <a:rPr lang="ru-RU" dirty="0" err="1"/>
              <a:t>термоацидофильді</a:t>
            </a:r>
            <a:r>
              <a:rPr lang="ru-RU" dirty="0"/>
              <a:t> </a:t>
            </a:r>
            <a:r>
              <a:rPr lang="ru-RU" dirty="0" err="1"/>
              <a:t>топтары</a:t>
            </a:r>
            <a:r>
              <a:rPr lang="ru-RU" dirty="0"/>
              <a:t> </a:t>
            </a:r>
            <a:r>
              <a:rPr lang="en-US" dirty="0" err="1"/>
              <a:t>Thermoplasma</a:t>
            </a:r>
            <a:r>
              <a:rPr lang="en-US" dirty="0"/>
              <a:t> </a:t>
            </a:r>
            <a:r>
              <a:rPr lang="ru-RU" dirty="0" err="1"/>
              <a:t>жоғ</a:t>
            </a:r>
            <a:r>
              <a:rPr lang="ru-RU" dirty="0"/>
              <a:t>. темп-рада (60</a:t>
            </a:r>
            <a:r>
              <a:rPr lang="ru-RU" baseline="30000" dirty="0"/>
              <a:t>0</a:t>
            </a:r>
            <a:r>
              <a:rPr lang="ru-RU" dirty="0"/>
              <a:t>С), </a:t>
            </a:r>
            <a:r>
              <a:rPr lang="ru-RU" dirty="0" err="1"/>
              <a:t>төменгі</a:t>
            </a:r>
            <a:r>
              <a:rPr lang="ru-RU" dirty="0"/>
              <a:t> </a:t>
            </a:r>
            <a:r>
              <a:rPr lang="ru-RU" dirty="0" err="1"/>
              <a:t>қышқылдықта</a:t>
            </a:r>
            <a:r>
              <a:rPr lang="ru-RU" dirty="0"/>
              <a:t> (рН(1-2), </a:t>
            </a:r>
            <a:r>
              <a:rPr lang="ru-RU" dirty="0" err="1"/>
              <a:t>оттегі</a:t>
            </a:r>
            <a:r>
              <a:rPr lang="ru-RU" dirty="0"/>
              <a:t> </a:t>
            </a:r>
            <a:r>
              <a:rPr lang="ru-RU" dirty="0" err="1"/>
              <a:t>жоқ</a:t>
            </a:r>
            <a:r>
              <a:rPr lang="ru-RU" dirty="0"/>
              <a:t> </a:t>
            </a:r>
            <a:r>
              <a:rPr lang="ru-RU" dirty="0" err="1"/>
              <a:t>жерде</a:t>
            </a:r>
            <a:r>
              <a:rPr lang="ru-RU" dirty="0"/>
              <a:t> </a:t>
            </a:r>
            <a:r>
              <a:rPr lang="ru-RU" dirty="0" err="1"/>
              <a:t>тіршілік</a:t>
            </a:r>
            <a:r>
              <a:rPr lang="ru-RU" dirty="0"/>
              <a:t> </a:t>
            </a:r>
            <a:r>
              <a:rPr lang="ru-RU" dirty="0" err="1"/>
              <a:t>етеді</a:t>
            </a:r>
            <a:r>
              <a:rPr lang="ru-RU" dirty="0"/>
              <a:t>. </a:t>
            </a:r>
            <a:r>
              <a:rPr lang="ru-RU" dirty="0" err="1"/>
              <a:t>Молекулалық</a:t>
            </a:r>
            <a:r>
              <a:rPr lang="ru-RU" dirty="0"/>
              <a:t> </a:t>
            </a:r>
            <a:r>
              <a:rPr lang="ru-RU" dirty="0" err="1"/>
              <a:t>деңгейде</a:t>
            </a:r>
            <a:r>
              <a:rPr lang="ru-RU" dirty="0"/>
              <a:t> </a:t>
            </a:r>
            <a:r>
              <a:rPr lang="ru-RU" dirty="0" err="1"/>
              <a:t>жүргізілген</a:t>
            </a:r>
            <a:r>
              <a:rPr lang="ru-RU" dirty="0"/>
              <a:t> </a:t>
            </a:r>
            <a:r>
              <a:rPr lang="ru-RU" dirty="0" err="1"/>
              <a:t>зерттеулерге</a:t>
            </a:r>
            <a:r>
              <a:rPr lang="ru-RU" dirty="0"/>
              <a:t> </a:t>
            </a:r>
            <a:r>
              <a:rPr lang="ru-RU" dirty="0" err="1"/>
              <a:t>қарағанда</a:t>
            </a:r>
            <a:r>
              <a:rPr lang="ru-RU" dirty="0"/>
              <a:t> </a:t>
            </a:r>
            <a:r>
              <a:rPr lang="ru-RU" dirty="0" err="1"/>
              <a:t>Архебактериялардың</a:t>
            </a:r>
            <a:r>
              <a:rPr lang="ru-RU" dirty="0"/>
              <a:t> </a:t>
            </a:r>
            <a:r>
              <a:rPr lang="ru-RU" dirty="0" err="1"/>
              <a:t>эукариотты</a:t>
            </a:r>
            <a:r>
              <a:rPr lang="ru-RU" dirty="0"/>
              <a:t> </a:t>
            </a:r>
            <a:r>
              <a:rPr lang="ru-RU" dirty="0" err="1"/>
              <a:t>ағзадерге</a:t>
            </a:r>
            <a:r>
              <a:rPr lang="ru-RU" dirty="0"/>
              <a:t> </a:t>
            </a:r>
            <a:r>
              <a:rPr lang="ru-RU" dirty="0" err="1"/>
              <a:t>ұқсастығы</a:t>
            </a:r>
            <a:r>
              <a:rPr lang="ru-RU" dirty="0"/>
              <a:t> бар. </a:t>
            </a:r>
            <a:r>
              <a:rPr lang="ru-RU" dirty="0" err="1"/>
              <a:t>Сондықтан</a:t>
            </a:r>
            <a:r>
              <a:rPr lang="ru-RU" dirty="0"/>
              <a:t> </a:t>
            </a:r>
            <a:r>
              <a:rPr lang="ru-RU" dirty="0" err="1"/>
              <a:t>Архебактериялар</a:t>
            </a:r>
            <a:r>
              <a:rPr lang="ru-RU" dirty="0"/>
              <a:t> </a:t>
            </a:r>
            <a:r>
              <a:rPr lang="ru-RU" dirty="0" err="1"/>
              <a:t>тобындағы</a:t>
            </a:r>
            <a:r>
              <a:rPr lang="ru-RU" dirty="0"/>
              <a:t> </a:t>
            </a:r>
            <a:r>
              <a:rPr lang="ru-RU" dirty="0" err="1"/>
              <a:t>микроағзадердің</a:t>
            </a:r>
            <a:r>
              <a:rPr lang="ru-RU" dirty="0"/>
              <a:t> эволюция </a:t>
            </a:r>
            <a:r>
              <a:rPr lang="ru-RU" dirty="0" err="1"/>
              <a:t>тұрғысынан</a:t>
            </a:r>
            <a:r>
              <a:rPr lang="ru-RU" dirty="0"/>
              <a:t> </a:t>
            </a:r>
            <a:r>
              <a:rPr lang="ru-RU" dirty="0" err="1"/>
              <a:t>алғанда</a:t>
            </a:r>
            <a:r>
              <a:rPr lang="ru-RU" dirty="0"/>
              <a:t> </a:t>
            </a:r>
            <a:r>
              <a:rPr lang="ru-RU" dirty="0" err="1"/>
              <a:t>шығу</a:t>
            </a:r>
            <a:r>
              <a:rPr lang="ru-RU" dirty="0"/>
              <a:t> </a:t>
            </a:r>
            <a:r>
              <a:rPr lang="ru-RU" dirty="0" err="1"/>
              <a:t>тектері</a:t>
            </a:r>
            <a:r>
              <a:rPr lang="ru-RU" dirty="0"/>
              <a:t> </a:t>
            </a:r>
            <a:r>
              <a:rPr lang="ru-RU" dirty="0" err="1"/>
              <a:t>бірдей</a:t>
            </a:r>
            <a:r>
              <a:rPr lang="ru-RU" dirty="0"/>
              <a:t> </a:t>
            </a:r>
            <a:r>
              <a:rPr lang="ru-RU" dirty="0" err="1"/>
              <a:t>болуы</a:t>
            </a:r>
            <a:r>
              <a:rPr lang="ru-RU" dirty="0"/>
              <a:t> </a:t>
            </a:r>
            <a:r>
              <a:rPr lang="ru-RU" dirty="0" err="1"/>
              <a:t>мүмкін</a:t>
            </a:r>
            <a:r>
              <a:rPr lang="ru-RU" dirty="0"/>
              <a:t> </a:t>
            </a:r>
            <a:r>
              <a:rPr lang="ru-RU" dirty="0" err="1"/>
              <a:t>деген</a:t>
            </a:r>
            <a:r>
              <a:rPr lang="ru-RU" dirty="0"/>
              <a:t> </a:t>
            </a:r>
            <a:r>
              <a:rPr lang="ru-RU" dirty="0" err="1"/>
              <a:t>болжам</a:t>
            </a:r>
            <a:r>
              <a:rPr lang="ru-RU" dirty="0"/>
              <a:t> </a:t>
            </a:r>
            <a:r>
              <a:rPr lang="ru-RU" dirty="0" err="1"/>
              <a:t>айтылады</a:t>
            </a:r>
            <a:r>
              <a:rPr lang="ru-RU" dirty="0"/>
              <a:t>.</a:t>
            </a:r>
            <a:endParaRPr lang="ru-KZ"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65864"/>
      </p:ext>
    </p:extLst>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71500" y="0"/>
            <a:ext cx="7800975" cy="642938"/>
          </a:xfrm>
        </p:spPr>
        <p:txBody>
          <a:bodyPr/>
          <a:lstStyle/>
          <a:p>
            <a:pPr eaLnBrk="1" hangingPunct="1"/>
            <a:r>
              <a:rPr lang="ru-RU" sz="3200" b="1" u="sng">
                <a:solidFill>
                  <a:srgbClr val="FFFF00"/>
                </a:solidFill>
                <a:latin typeface="Times New Roman" pitchFamily="18" charset="0"/>
                <a:cs typeface="Times New Roman" pitchFamily="18" charset="0"/>
              </a:rPr>
              <a:t>  </a:t>
            </a:r>
            <a:endParaRPr lang="ru-RU" sz="2800" b="1" u="sng">
              <a:solidFill>
                <a:srgbClr val="FFFF00"/>
              </a:solidFill>
              <a:latin typeface="Times New Roman" pitchFamily="18" charset="0"/>
              <a:cs typeface="Times New Roman" pitchFamily="18" charset="0"/>
            </a:endParaRPr>
          </a:p>
        </p:txBody>
      </p:sp>
      <p:sp>
        <p:nvSpPr>
          <p:cNvPr id="10243" name="Rectangle 3"/>
          <p:cNvSpPr>
            <a:spLocks noGrp="1" noChangeArrowheads="1"/>
          </p:cNvSpPr>
          <p:nvPr>
            <p:ph idx="1"/>
          </p:nvPr>
        </p:nvSpPr>
        <p:spPr>
          <a:xfrm>
            <a:off x="357158" y="428604"/>
            <a:ext cx="8215312" cy="1071545"/>
          </a:xfrm>
        </p:spPr>
        <p:txBody>
          <a:bodyPr rtlCol="0">
            <a:normAutofit/>
          </a:bodyPr>
          <a:lstStyle/>
          <a:p>
            <a:pPr indent="-274320" algn="ctr" eaLnBrk="1" fontAlgn="auto" hangingPunct="1">
              <a:spcAft>
                <a:spcPts val="0"/>
              </a:spcAft>
              <a:buFont typeface="Wingdings 2" pitchFamily="18" charset="2"/>
              <a:buNone/>
              <a:defRPr/>
            </a:pPr>
            <a:r>
              <a:rPr lang="kk-KZ" dirty="0">
                <a:solidFill>
                  <a:schemeClr val="tx1"/>
                </a:solidFill>
                <a:latin typeface="Times New Roman" pitchFamily="18" charset="0"/>
                <a:cs typeface="Times New Roman" pitchFamily="18" charset="0"/>
              </a:rPr>
              <a:t>		</a:t>
            </a:r>
            <a:r>
              <a:rPr lang="kk-KZ"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Микроорганизмдерді топтастыру кезінде келесідей қасиеттері ескеріледі:</a:t>
            </a:r>
            <a:endParaRPr lang="ru-RU"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Схема 3"/>
          <p:cNvGraphicFramePr/>
          <p:nvPr/>
        </p:nvGraphicFramePr>
        <p:xfrm>
          <a:off x="0" y="1214422"/>
          <a:ext cx="8572528"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8096" y="585216"/>
            <a:ext cx="7290054" cy="107480"/>
          </a:xfrm>
        </p:spPr>
        <p:txBody>
          <a:bodyPr>
            <a:noAutofit/>
          </a:bodyPr>
          <a:lstStyle/>
          <a:p>
            <a:pPr eaLnBrk="1" hangingPunct="1"/>
            <a:r>
              <a:rPr lang="kk-KZ" sz="2000" b="1" dirty="0">
                <a:latin typeface="Times New Roman" pitchFamily="18" charset="0"/>
                <a:cs typeface="Times New Roman" pitchFamily="18" charset="0"/>
              </a:rPr>
              <a:t>Таксономиялық бірлік үғымы: </a:t>
            </a:r>
            <a:endParaRPr lang="ru-RU" sz="2000" b="1" u="sng" dirty="0">
              <a:latin typeface="Times New Roman" pitchFamily="18" charset="0"/>
              <a:cs typeface="Times New Roman" pitchFamily="18" charset="0"/>
            </a:endParaRPr>
          </a:p>
        </p:txBody>
      </p:sp>
      <p:cxnSp>
        <p:nvCxnSpPr>
          <p:cNvPr id="11273" name="Straight Connector 11270">
            <a:extLst>
              <a:ext uri="{FF2B5EF4-FFF2-40B4-BE49-F238E27FC236}">
                <a16:creationId xmlns:a16="http://schemas.microsoft.com/office/drawing/2014/main" id="{3FEFDF7D-B17C-4F16-B8BE-C55FFC7E29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4" name="Схема 3"/>
          <p:cNvGraphicFramePr/>
          <p:nvPr>
            <p:extLst>
              <p:ext uri="{D42A27DB-BD31-4B8C-83A1-F6EECF244321}">
                <p14:modId xmlns:p14="http://schemas.microsoft.com/office/powerpoint/2010/main" val="941196815"/>
              </p:ext>
            </p:extLst>
          </p:nvPr>
        </p:nvGraphicFramePr>
        <p:xfrm>
          <a:off x="571499" y="980728"/>
          <a:ext cx="8248967" cy="5328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469686484"/>
              </p:ext>
            </p:extLst>
          </p:nvPr>
        </p:nvGraphicFramePr>
        <p:xfrm>
          <a:off x="467544" y="188640"/>
          <a:ext cx="8176422" cy="63121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7CCA77-F3DF-91F4-15BA-5F559E96E90A}"/>
              </a:ext>
            </a:extLst>
          </p:cNvPr>
          <p:cNvSpPr>
            <a:spLocks noGrp="1"/>
          </p:cNvSpPr>
          <p:nvPr>
            <p:ph type="title"/>
          </p:nvPr>
        </p:nvSpPr>
        <p:spPr>
          <a:xfrm>
            <a:off x="768096" y="585216"/>
            <a:ext cx="6013704" cy="1499616"/>
          </a:xfrm>
        </p:spPr>
        <p:txBody>
          <a:bodyPr>
            <a:normAutofit/>
          </a:bodyPr>
          <a:lstStyle/>
          <a:p>
            <a:r>
              <a:rPr lang="kk-KZ" sz="2800" b="1" i="1" dirty="0">
                <a:latin typeface="Times New Roman" pitchFamily="18" charset="0"/>
                <a:cs typeface="Times New Roman" pitchFamily="18" charset="0"/>
              </a:rPr>
              <a:t>Оқшаулау (идентификация)</a:t>
            </a:r>
            <a:r>
              <a:rPr lang="kk-KZ" sz="2800" b="1" dirty="0">
                <a:latin typeface="Times New Roman" pitchFamily="18" charset="0"/>
                <a:cs typeface="Times New Roman" pitchFamily="18" charset="0"/>
              </a:rPr>
              <a:t>– микроорганизмдерді тану</a:t>
            </a:r>
            <a:endParaRPr lang="ru-KZ" sz="2800" dirty="0"/>
          </a:p>
        </p:txBody>
      </p:sp>
      <p:sp>
        <p:nvSpPr>
          <p:cNvPr id="3" name="Объект 2">
            <a:extLst>
              <a:ext uri="{FF2B5EF4-FFF2-40B4-BE49-F238E27FC236}">
                <a16:creationId xmlns:a16="http://schemas.microsoft.com/office/drawing/2014/main" id="{529C183F-928F-E7DA-828D-C55FCBE69236}"/>
              </a:ext>
            </a:extLst>
          </p:cNvPr>
          <p:cNvSpPr>
            <a:spLocks noGrp="1"/>
          </p:cNvSpPr>
          <p:nvPr>
            <p:ph idx="1"/>
          </p:nvPr>
        </p:nvSpPr>
        <p:spPr>
          <a:xfrm>
            <a:off x="768096" y="2286000"/>
            <a:ext cx="6013703" cy="4023360"/>
          </a:xfrm>
        </p:spPr>
        <p:txBody>
          <a:bodyPr>
            <a:normAutofit/>
          </a:bodyPr>
          <a:lstStyle/>
          <a:p>
            <a:pPr lvl="0"/>
            <a:r>
              <a:rPr lang="kk-KZ" dirty="0">
                <a:latin typeface="Times New Roman" pitchFamily="18" charset="0"/>
                <a:cs typeface="Times New Roman" pitchFamily="18" charset="0"/>
              </a:rPr>
              <a:t>Бұл микроорганизмдерді жүйелендірудің үшінші мақсаты. Бактериялар,  ашытқылар және саңырауқұлақтар анықтауыштарын пайдаланып,  қоршаған ортадан бөлініп алынған микроорганизмдердің атауын анықтауға болады.</a:t>
            </a:r>
          </a:p>
          <a:p>
            <a:pPr lvl="0"/>
            <a:r>
              <a:rPr lang="kk-KZ" dirty="0">
                <a:latin typeface="Times New Roman" pitchFamily="18" charset="0"/>
                <a:cs typeface="Times New Roman" pitchFamily="18" charset="0"/>
              </a:rPr>
              <a:t>Микроорганизмдерді атау микроорганизмдер номенклатурасының Халықаралық Кодексі ережелеріне сәйкес жүргізіледі және ол дүниежүзі елдерінде бірдей. </a:t>
            </a:r>
            <a:endParaRPr lang="ru-RU" dirty="0"/>
          </a:p>
          <a:p>
            <a:endParaRPr lang="ru-KZ"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5471271"/>
      </p:ext>
    </p:extLst>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D523DB-3C5E-E72A-0D76-37961CFA0EAE}"/>
              </a:ext>
            </a:extLst>
          </p:cNvPr>
          <p:cNvSpPr>
            <a:spLocks noGrp="1"/>
          </p:cNvSpPr>
          <p:nvPr>
            <p:ph type="title"/>
          </p:nvPr>
        </p:nvSpPr>
        <p:spPr/>
        <p:txBody>
          <a:bodyPr>
            <a:normAutofit fontScale="90000"/>
          </a:bodyPr>
          <a:lstStyle/>
          <a:p>
            <a:r>
              <a:rPr lang="ru-RU" dirty="0" err="1"/>
              <a:t>Прокариоттық</a:t>
            </a:r>
            <a:r>
              <a:rPr lang="ru-RU" dirty="0"/>
              <a:t> </a:t>
            </a:r>
            <a:r>
              <a:rPr lang="ru-RU" dirty="0" err="1"/>
              <a:t>микроорганизмдердің</a:t>
            </a:r>
            <a:r>
              <a:rPr lang="ru-RU" dirty="0"/>
              <a:t> </a:t>
            </a:r>
            <a:r>
              <a:rPr lang="ru-RU" dirty="0" err="1"/>
              <a:t>жіктелуі</a:t>
            </a:r>
            <a:r>
              <a:rPr lang="ru-RU" dirty="0"/>
              <a:t> </a:t>
            </a:r>
            <a:endParaRPr lang="ru-KZ" dirty="0"/>
          </a:p>
        </p:txBody>
      </p:sp>
      <p:graphicFrame>
        <p:nvGraphicFramePr>
          <p:cNvPr id="5" name="Объект 2">
            <a:extLst>
              <a:ext uri="{FF2B5EF4-FFF2-40B4-BE49-F238E27FC236}">
                <a16:creationId xmlns:a16="http://schemas.microsoft.com/office/drawing/2014/main" id="{3C15A252-5401-F3CC-B77A-0CDD74BF8101}"/>
              </a:ext>
            </a:extLst>
          </p:cNvPr>
          <p:cNvGraphicFramePr>
            <a:graphicFrameLocks noGrp="1"/>
          </p:cNvGraphicFramePr>
          <p:nvPr>
            <p:ph idx="1"/>
          </p:nvPr>
        </p:nvGraphicFramePr>
        <p:xfrm>
          <a:off x="768096" y="2286000"/>
          <a:ext cx="7290055"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7087562"/>
      </p:ext>
    </p:extLst>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B001D9A-2724-527C-3EAA-3D5F18ADC5AD}"/>
              </a:ext>
            </a:extLst>
          </p:cNvPr>
          <p:cNvSpPr>
            <a:spLocks noGrp="1"/>
          </p:cNvSpPr>
          <p:nvPr>
            <p:ph type="title"/>
          </p:nvPr>
        </p:nvSpPr>
        <p:spPr>
          <a:xfrm>
            <a:off x="482601" y="643467"/>
            <a:ext cx="2561709" cy="5571066"/>
          </a:xfrm>
        </p:spPr>
        <p:txBody>
          <a:bodyPr>
            <a:normAutofit/>
          </a:bodyPr>
          <a:lstStyle/>
          <a:p>
            <a:r>
              <a:rPr lang="kk-KZ" sz="4100" dirty="0">
                <a:solidFill>
                  <a:srgbClr val="FFFFFF"/>
                </a:solidFill>
              </a:rPr>
              <a:t>1.ТОП</a:t>
            </a:r>
            <a:r>
              <a:rPr lang="ru-RU" sz="4100" dirty="0">
                <a:solidFill>
                  <a:srgbClr val="FFFFFF"/>
                </a:solidFill>
              </a:rPr>
              <a:t>. </a:t>
            </a:r>
            <a:r>
              <a:rPr lang="en-US" sz="4100" dirty="0" err="1">
                <a:solidFill>
                  <a:srgbClr val="FFFFFF"/>
                </a:solidFill>
              </a:rPr>
              <a:t>Gracilicutes</a:t>
            </a:r>
            <a:r>
              <a:rPr lang="en-US" sz="4100" dirty="0">
                <a:solidFill>
                  <a:srgbClr val="FFFFFF"/>
                </a:solidFill>
              </a:rPr>
              <a:t> </a:t>
            </a:r>
            <a:endParaRPr lang="ru-KZ" sz="4100" dirty="0">
              <a:solidFill>
                <a:srgbClr val="FFFFFF"/>
              </a:solidFill>
            </a:endParaRPr>
          </a:p>
        </p:txBody>
      </p:sp>
      <p:graphicFrame>
        <p:nvGraphicFramePr>
          <p:cNvPr id="5" name="Объект 2">
            <a:extLst>
              <a:ext uri="{FF2B5EF4-FFF2-40B4-BE49-F238E27FC236}">
                <a16:creationId xmlns:a16="http://schemas.microsoft.com/office/drawing/2014/main" id="{503F1C29-E2F0-6770-EE1B-33D58E0682DC}"/>
              </a:ext>
            </a:extLst>
          </p:cNvPr>
          <p:cNvGraphicFramePr>
            <a:graphicFrameLocks noGrp="1"/>
          </p:cNvGraphicFramePr>
          <p:nvPr>
            <p:ph idx="1"/>
            <p:extLst>
              <p:ext uri="{D42A27DB-BD31-4B8C-83A1-F6EECF244321}">
                <p14:modId xmlns:p14="http://schemas.microsoft.com/office/powerpoint/2010/main" val="3676455546"/>
              </p:ext>
            </p:extLst>
          </p:nvPr>
        </p:nvGraphicFramePr>
        <p:xfrm>
          <a:off x="3968748" y="404663"/>
          <a:ext cx="4779716" cy="5809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2042F01F-8964-F282-D799-94F0AD1BCF58}"/>
              </a:ext>
            </a:extLst>
          </p:cNvPr>
          <p:cNvSpPr txBox="1"/>
          <p:nvPr/>
        </p:nvSpPr>
        <p:spPr>
          <a:xfrm rot="10800000" flipV="1">
            <a:off x="482600" y="2508131"/>
            <a:ext cx="2721247" cy="3416320"/>
          </a:xfrm>
          <a:prstGeom prst="rect">
            <a:avLst/>
          </a:prstGeom>
          <a:noFill/>
        </p:spPr>
        <p:txBody>
          <a:bodyPr wrap="square">
            <a:spAutoFit/>
          </a:bodyPr>
          <a:lstStyle/>
          <a:p>
            <a:endParaRPr lang="ru-RU" dirty="0"/>
          </a:p>
          <a:p>
            <a:endParaRPr lang="ru-RU" dirty="0"/>
          </a:p>
          <a:p>
            <a:endParaRPr lang="ru-RU" dirty="0"/>
          </a:p>
          <a:p>
            <a:endParaRPr lang="ru-RU" dirty="0"/>
          </a:p>
          <a:p>
            <a:endParaRPr lang="ru-RU" dirty="0"/>
          </a:p>
          <a:p>
            <a:endParaRPr lang="ru-RU" dirty="0"/>
          </a:p>
          <a:p>
            <a:r>
              <a:rPr lang="ru-RU" dirty="0" err="1"/>
              <a:t>латынша</a:t>
            </a:r>
            <a:r>
              <a:rPr lang="ru-RU" dirty="0"/>
              <a:t> </a:t>
            </a:r>
            <a:r>
              <a:rPr lang="en-US" dirty="0" err="1"/>
              <a:t>gracilus</a:t>
            </a:r>
            <a:r>
              <a:rPr lang="en-US" dirty="0"/>
              <a:t> - </a:t>
            </a:r>
            <a:r>
              <a:rPr lang="ru-RU" dirty="0" err="1"/>
              <a:t>жұқа</a:t>
            </a:r>
            <a:r>
              <a:rPr lang="ru-RU" dirty="0"/>
              <a:t>, </a:t>
            </a:r>
            <a:r>
              <a:rPr lang="ru-RU" dirty="0" err="1"/>
              <a:t>сымбатты</a:t>
            </a:r>
            <a:r>
              <a:rPr lang="ru-RU" dirty="0"/>
              <a:t>, </a:t>
            </a:r>
            <a:r>
              <a:rPr lang="ru-RU" dirty="0" err="1"/>
              <a:t>сүйкімді</a:t>
            </a:r>
            <a:r>
              <a:rPr lang="ru-RU" dirty="0"/>
              <a:t> - </a:t>
            </a:r>
            <a:r>
              <a:rPr lang="ru-RU" dirty="0" err="1"/>
              <a:t>тері</a:t>
            </a:r>
            <a:r>
              <a:rPr lang="ru-RU" dirty="0"/>
              <a:t>). </a:t>
            </a:r>
            <a:r>
              <a:rPr lang="ru-RU" dirty="0" err="1"/>
              <a:t>Грамтеріс</a:t>
            </a:r>
            <a:r>
              <a:rPr lang="ru-RU" dirty="0"/>
              <a:t> </a:t>
            </a:r>
            <a:r>
              <a:rPr lang="ru-RU" dirty="0" err="1"/>
              <a:t>микроорганизмдерді</a:t>
            </a:r>
            <a:r>
              <a:rPr lang="ru-RU" dirty="0"/>
              <a:t> </a:t>
            </a:r>
            <a:r>
              <a:rPr lang="ru-RU" dirty="0" err="1"/>
              <a:t>қамтиды</a:t>
            </a:r>
            <a:r>
              <a:rPr lang="ru-RU" dirty="0"/>
              <a:t>. Топ </a:t>
            </a:r>
            <a:r>
              <a:rPr lang="ru-RU" dirty="0" err="1"/>
              <a:t>тоғыз</a:t>
            </a:r>
            <a:r>
              <a:rPr lang="ru-RU" dirty="0"/>
              <a:t> </a:t>
            </a:r>
            <a:r>
              <a:rPr lang="ru-RU" dirty="0" err="1"/>
              <a:t>бөлімнен</a:t>
            </a:r>
            <a:r>
              <a:rPr lang="ru-RU" dirty="0"/>
              <a:t> </a:t>
            </a:r>
            <a:r>
              <a:rPr lang="ru-RU" dirty="0" err="1"/>
              <a:t>тұрады</a:t>
            </a:r>
            <a:r>
              <a:rPr lang="ru-RU" dirty="0"/>
              <a:t>.</a:t>
            </a:r>
            <a:endParaRPr lang="ru-KZ" dirty="0"/>
          </a:p>
        </p:txBody>
      </p:sp>
    </p:spTree>
    <p:extLst>
      <p:ext uri="{BB962C8B-B14F-4D97-AF65-F5344CB8AC3E}">
        <p14:creationId xmlns:p14="http://schemas.microsoft.com/office/powerpoint/2010/main" val="1996635026"/>
      </p:ext>
    </p:extLst>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Оранжевый">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8724</TotalTime>
  <Words>2523</Words>
  <Application>Microsoft Office PowerPoint</Application>
  <PresentationFormat>Экран (4:3)</PresentationFormat>
  <Paragraphs>120</Paragraphs>
  <Slides>34</Slides>
  <Notes>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34</vt:i4>
      </vt:variant>
    </vt:vector>
  </HeadingPairs>
  <TitlesOfParts>
    <vt:vector size="42" baseType="lpstr">
      <vt:lpstr>Arial</vt:lpstr>
      <vt:lpstr>Calibri</vt:lpstr>
      <vt:lpstr>Times New Roman</vt:lpstr>
      <vt:lpstr>Tw Cen MT</vt:lpstr>
      <vt:lpstr>Tw Cen MT Condensed</vt:lpstr>
      <vt:lpstr>Wingdings 2</vt:lpstr>
      <vt:lpstr>Wingdings 3</vt:lpstr>
      <vt:lpstr>Интеграл</vt:lpstr>
      <vt:lpstr>Микроорганизмдердің алуантүрлілігі. Микроорганизмдердің систематикасы және классификациясы. Бактериялар, архейлер, саңырауқұлақтар, протозоалар. </vt:lpstr>
      <vt:lpstr>Презентация PowerPoint</vt:lpstr>
      <vt:lpstr>Презентация PowerPoint</vt:lpstr>
      <vt:lpstr>  </vt:lpstr>
      <vt:lpstr>Таксономиялық бірлік үғымы: </vt:lpstr>
      <vt:lpstr>Презентация PowerPoint</vt:lpstr>
      <vt:lpstr>Оқшаулау (идентификация)– микроорганизмдерді тану</vt:lpstr>
      <vt:lpstr>Прокариоттық микроорганизмдердің жіктелуі </vt:lpstr>
      <vt:lpstr>1.ТОП. Gracilicutes </vt:lpstr>
      <vt:lpstr>Презентация PowerPoint</vt:lpstr>
      <vt:lpstr>Презентация PowerPoint</vt:lpstr>
      <vt:lpstr>II топ. Firmicutes (латын тілінен аударғанда firmis - күшті,сүйкімді - тері). Бұл бөлімге негізінен грам-оң бактериялар кіреді </vt:lpstr>
      <vt:lpstr>Презентация PowerPoint</vt:lpstr>
      <vt:lpstr>III топ. Тенерикуттар. Бұл жасуша қабырғасы жоқ, бірақ цитоплазмалық мембранасы бар грамтеріс прокариоттар. </vt:lpstr>
      <vt:lpstr>IV ТОП. Мендозикуттар. </vt:lpstr>
      <vt:lpstr>  Микроорганизмдердің</vt:lpstr>
      <vt:lpstr>Саңырауқұлақтар</vt:lpstr>
      <vt:lpstr>Презентация PowerPoint</vt:lpstr>
      <vt:lpstr>Презентация PowerPoint</vt:lpstr>
      <vt:lpstr>Презентация PowerPoint</vt:lpstr>
      <vt:lpstr>Аскомицеттер немесе қалталы саңырауқұлақтар- тармақталған көп жасушалы мицелийі бар жоғары саңырауқұлақтар. </vt:lpstr>
      <vt:lpstr>Презентация PowerPoint</vt:lpstr>
      <vt:lpstr>Дейтеромицеттер немесе жетілмеген саңырауқұлақтар</vt:lpstr>
      <vt:lpstr>Ашытқылар. </vt:lpstr>
      <vt:lpstr>Қарапайымдылар</vt:lpstr>
      <vt:lpstr>Презентация PowerPoint</vt:lpstr>
      <vt:lpstr>Споровиктер</vt:lpstr>
      <vt:lpstr>Саркодалар</vt:lpstr>
      <vt:lpstr>Талшықтылар</vt:lpstr>
      <vt:lpstr>Инфузориялар</vt:lpstr>
      <vt:lpstr>Архебактериялар (грек. Archaea, ἀρχαῖος — ежелгі және бактерия)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Башкирский государственный медицинский университет Кафедра педагогики и психологии с курсом ИПО Дисциплина Биоэтика. Лечебный факультет курс I, семестр I. Лектор Липатова Елена Ефратовна</dc:title>
  <dc:creator>Липатовы</dc:creator>
  <cp:lastModifiedBy>Диас Суюнбай</cp:lastModifiedBy>
  <cp:revision>304</cp:revision>
  <dcterms:created xsi:type="dcterms:W3CDTF">2003-09-02T08:53:13Z</dcterms:created>
  <dcterms:modified xsi:type="dcterms:W3CDTF">2026-02-02T05:05:34Z</dcterms:modified>
</cp:coreProperties>
</file>